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22"/>
  </p:notesMasterIdLst>
  <p:handoutMasterIdLst>
    <p:handoutMasterId r:id="rId23"/>
  </p:handoutMasterIdLst>
  <p:sldIdLst>
    <p:sldId id="352" r:id="rId2"/>
    <p:sldId id="355" r:id="rId3"/>
    <p:sldId id="354" r:id="rId4"/>
    <p:sldId id="373" r:id="rId5"/>
    <p:sldId id="374" r:id="rId6"/>
    <p:sldId id="376" r:id="rId7"/>
    <p:sldId id="390" r:id="rId8"/>
    <p:sldId id="386" r:id="rId9"/>
    <p:sldId id="387" r:id="rId10"/>
    <p:sldId id="388" r:id="rId11"/>
    <p:sldId id="365" r:id="rId12"/>
    <p:sldId id="375" r:id="rId13"/>
    <p:sldId id="368" r:id="rId14"/>
    <p:sldId id="389" r:id="rId15"/>
    <p:sldId id="366" r:id="rId16"/>
    <p:sldId id="369" r:id="rId17"/>
    <p:sldId id="370" r:id="rId18"/>
    <p:sldId id="372" r:id="rId19"/>
    <p:sldId id="391" r:id="rId20"/>
    <p:sldId id="364"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xplorica User" initials="EU" lastIdx="6"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8381" autoAdjust="0"/>
  </p:normalViewPr>
  <p:slideViewPr>
    <p:cSldViewPr>
      <p:cViewPr varScale="1">
        <p:scale>
          <a:sx n="80" d="100"/>
          <a:sy n="80" d="100"/>
        </p:scale>
        <p:origin x="1704" y="96"/>
      </p:cViewPr>
      <p:guideLst>
        <p:guide orient="horz" pos="2160"/>
        <p:guide pos="2880"/>
      </p:guideLst>
    </p:cSldViewPr>
  </p:slideViewPr>
  <p:outlineViewPr>
    <p:cViewPr>
      <p:scale>
        <a:sx n="33" d="100"/>
        <a:sy n="33" d="100"/>
      </p:scale>
      <p:origin x="0" y="3780"/>
    </p:cViewPr>
  </p:outlineViewPr>
  <p:notesTextViewPr>
    <p:cViewPr>
      <p:scale>
        <a:sx n="3" d="2"/>
        <a:sy n="3" d="2"/>
      </p:scale>
      <p:origin x="0" y="0"/>
    </p:cViewPr>
  </p:notesTextViewPr>
  <p:sorterViewPr>
    <p:cViewPr>
      <p:scale>
        <a:sx n="60" d="100"/>
        <a:sy n="60" d="100"/>
      </p:scale>
      <p:origin x="0" y="0"/>
    </p:cViewPr>
  </p:sorterViewPr>
  <p:notesViewPr>
    <p:cSldViewPr>
      <p:cViewPr varScale="1">
        <p:scale>
          <a:sx n="83" d="100"/>
          <a:sy n="83" d="100"/>
        </p:scale>
        <p:origin x="299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A56DC0-F490-49E6-BCCE-53C62D5EE61A}" type="datetimeFigureOut">
              <a:rPr lang="en-US" smtClean="0"/>
              <a:t>11/10/2022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D2053C-F27C-4BAC-917F-E134217CC33D}" type="slidenum">
              <a:rPr lang="en-US" smtClean="0"/>
              <a:t>‹#›</a:t>
            </a:fld>
            <a:endParaRPr lang="en-US"/>
          </a:p>
        </p:txBody>
      </p:sp>
    </p:spTree>
    <p:extLst>
      <p:ext uri="{BB962C8B-B14F-4D97-AF65-F5344CB8AC3E}">
        <p14:creationId xmlns:p14="http://schemas.microsoft.com/office/powerpoint/2010/main" val="3380798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101D880-062F-47D2-8104-B618902D3B08}" type="datetimeFigureOut">
              <a:rPr lang="en-US"/>
              <a:pPr>
                <a:defRPr/>
              </a:pPr>
              <a:t>11/10/2022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54C373E-34F0-4546-B49A-58817BA29741}" type="slidenum">
              <a:rPr lang="en-US"/>
              <a:pPr>
                <a:defRPr/>
              </a:pPr>
              <a:t>‹#›</a:t>
            </a:fld>
            <a:endParaRPr lang="en-US"/>
          </a:p>
        </p:txBody>
      </p:sp>
    </p:spTree>
    <p:extLst>
      <p:ext uri="{BB962C8B-B14F-4D97-AF65-F5344CB8AC3E}">
        <p14:creationId xmlns:p14="http://schemas.microsoft.com/office/powerpoint/2010/main" val="4942147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54C373E-34F0-4546-B49A-58817BA29741}" type="slidenum">
              <a:rPr lang="en-US" smtClean="0"/>
              <a:pPr>
                <a:defRPr/>
              </a:pPr>
              <a:t>1</a:t>
            </a:fld>
            <a:endParaRPr lang="en-US"/>
          </a:p>
        </p:txBody>
      </p:sp>
    </p:spTree>
    <p:extLst>
      <p:ext uri="{BB962C8B-B14F-4D97-AF65-F5344CB8AC3E}">
        <p14:creationId xmlns:p14="http://schemas.microsoft.com/office/powerpoint/2010/main" val="1765156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Explorica is an accredited institution just like our school, which means students can earn academic credit for qualified tours. It’s a great way to make the most of your travel experience while also enhancing your resume and accelerating your education.</a:t>
            </a:r>
            <a:endParaRPr lang="en-US" b="0" dirty="0">
              <a:effectLst/>
            </a:endParaRPr>
          </a:p>
          <a:p>
            <a:r>
              <a:rPr lang="en-US" b="0" dirty="0">
                <a:effectLst/>
              </a:rPr>
              <a:t/>
            </a:r>
            <a:br>
              <a:rPr lang="en-US" b="0" dirty="0">
                <a:effectLst/>
              </a:rPr>
            </a:br>
            <a:r>
              <a:rPr lang="en-US" sz="1200" b="0" i="0" u="none" strike="noStrike" kern="1200" dirty="0">
                <a:solidFill>
                  <a:schemeClr val="tx1"/>
                </a:solidFill>
                <a:effectLst/>
                <a:latin typeface="+mn-lt"/>
                <a:ea typeface="+mn-ea"/>
                <a:cs typeface="+mn-cs"/>
              </a:rPr>
              <a:t>Talk to me later if you’d like to take advantage of this opportunity!</a:t>
            </a:r>
            <a:endParaRPr lang="en-US" dirty="0"/>
          </a:p>
        </p:txBody>
      </p:sp>
      <p:sp>
        <p:nvSpPr>
          <p:cNvPr id="4" name="Slide Number Placeholder 3"/>
          <p:cNvSpPr>
            <a:spLocks noGrp="1"/>
          </p:cNvSpPr>
          <p:nvPr>
            <p:ph type="sldNum" sz="quarter" idx="10"/>
          </p:nvPr>
        </p:nvSpPr>
        <p:spPr/>
        <p:txBody>
          <a:bodyPr/>
          <a:lstStyle/>
          <a:p>
            <a:pPr>
              <a:defRPr/>
            </a:pPr>
            <a:fld id="{A54C373E-34F0-4546-B49A-58817BA29741}" type="slidenum">
              <a:rPr lang="en-US" smtClean="0"/>
              <a:pPr>
                <a:defRPr/>
              </a:pPr>
              <a:t>13</a:t>
            </a:fld>
            <a:endParaRPr lang="en-US"/>
          </a:p>
        </p:txBody>
      </p:sp>
    </p:spTree>
    <p:extLst>
      <p:ext uri="{BB962C8B-B14F-4D97-AF65-F5344CB8AC3E}">
        <p14:creationId xmlns:p14="http://schemas.microsoft.com/office/powerpoint/2010/main" val="420836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a:solidFill>
                  <a:schemeClr val="tx1"/>
                </a:solidFill>
                <a:effectLst/>
                <a:latin typeface="+mn-lt"/>
                <a:ea typeface="+mn-ea"/>
                <a:cs typeface="+mn-cs"/>
              </a:rPr>
              <a:t>Explorica is committed to making their tours attainable,</a:t>
            </a:r>
            <a:r>
              <a:rPr lang="en-US" sz="1200" b="0" i="0" u="none" strike="noStrike" kern="1200" baseline="0" dirty="0">
                <a:solidFill>
                  <a:schemeClr val="tx1"/>
                </a:solidFill>
                <a:effectLst/>
                <a:latin typeface="+mn-lt"/>
                <a:ea typeface="+mn-ea"/>
                <a:cs typeface="+mn-cs"/>
              </a:rPr>
              <a:t> so they do a couple of really helpful things that you can take advantage of:</a:t>
            </a:r>
          </a:p>
          <a:p>
            <a:pPr marL="171450" indent="-171450" rtl="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They provide </a:t>
            </a:r>
            <a:r>
              <a:rPr lang="en-US" sz="1200" b="0" i="0" u="none" strike="noStrike" kern="1200" dirty="0">
                <a:solidFill>
                  <a:schemeClr val="tx1"/>
                </a:solidFill>
                <a:effectLst/>
                <a:latin typeface="+mn-lt"/>
                <a:ea typeface="+mn-ea"/>
                <a:cs typeface="+mn-cs"/>
              </a:rPr>
              <a:t>every traveler a personal fundraising page on explorica.com, enabling you to raise money for your trip using social media.</a:t>
            </a:r>
          </a:p>
          <a:p>
            <a:pPr marL="171450" indent="-171450" rtl="0">
              <a:buFont typeface="Arial" panose="020B0604020202020204" pitchFamily="34" charset="0"/>
              <a:buChar char="•"/>
            </a:pPr>
            <a:r>
              <a:rPr lang="en-US" b="0" dirty="0">
                <a:effectLst/>
              </a:rPr>
              <a:t>They</a:t>
            </a:r>
            <a:r>
              <a:rPr lang="en-US" b="0" baseline="0" dirty="0">
                <a:effectLst/>
              </a:rPr>
              <a:t> </a:t>
            </a:r>
            <a:r>
              <a:rPr lang="en-US" sz="1200" b="0" i="0" u="none" strike="noStrike" kern="1200" dirty="0">
                <a:solidFill>
                  <a:schemeClr val="tx1"/>
                </a:solidFill>
                <a:effectLst/>
                <a:latin typeface="+mn-lt"/>
                <a:ea typeface="+mn-ea"/>
                <a:cs typeface="+mn-cs"/>
              </a:rPr>
              <a:t>offer need-based financial assistance,</a:t>
            </a:r>
            <a:r>
              <a:rPr lang="en-US" sz="1200" b="0" i="0" u="none" strike="noStrike" kern="1200" baseline="0" dirty="0">
                <a:solidFill>
                  <a:schemeClr val="tx1"/>
                </a:solidFill>
                <a:effectLst/>
                <a:latin typeface="+mn-lt"/>
                <a:ea typeface="+mn-ea"/>
                <a:cs typeface="+mn-cs"/>
              </a:rPr>
              <a:t> and y</a:t>
            </a:r>
            <a:r>
              <a:rPr lang="en-US" sz="1200" b="0" i="0" u="none" strike="noStrike" kern="1200" dirty="0">
                <a:solidFill>
                  <a:schemeClr val="tx1"/>
                </a:solidFill>
                <a:effectLst/>
                <a:latin typeface="+mn-lt"/>
                <a:ea typeface="+mn-ea"/>
                <a:cs typeface="+mn-cs"/>
              </a:rPr>
              <a:t>ou can find out if you qualify with one simple phone call.</a:t>
            </a: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And</a:t>
            </a:r>
            <a:r>
              <a:rPr lang="en-US" sz="1200" b="0" i="0" u="none" strike="noStrike" kern="1200" baseline="0" dirty="0">
                <a:solidFill>
                  <a:schemeClr val="tx1"/>
                </a:solidFill>
                <a:effectLst/>
                <a:latin typeface="+mn-lt"/>
                <a:ea typeface="+mn-ea"/>
                <a:cs typeface="+mn-cs"/>
              </a:rPr>
              <a:t> they offer payment plans that </a:t>
            </a:r>
            <a:r>
              <a:rPr lang="en-US" sz="1200" b="0" i="0" u="none" strike="noStrike" kern="1200" dirty="0">
                <a:solidFill>
                  <a:schemeClr val="tx1"/>
                </a:solidFill>
                <a:effectLst/>
                <a:latin typeface="+mn-lt"/>
                <a:ea typeface="+mn-ea"/>
                <a:cs typeface="+mn-cs"/>
              </a:rPr>
              <a:t>let you break up your tour fee into multiple installments. There are two options:</a:t>
            </a:r>
          </a:p>
          <a:p>
            <a:pPr marL="628650" lvl="1"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The automatic payment plan is the easiest, spreading out your payments over the months leading up to your tour. With this option, you only need $50 to sign up.</a:t>
            </a:r>
          </a:p>
          <a:p>
            <a:pPr marL="628650" lvl="1"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Or if you prefer manual payments, you can put down a $99 deposit then pay the remaining balance in four installments.</a:t>
            </a:r>
            <a:br>
              <a:rPr lang="en-US" sz="1200" b="0" i="0" u="none" strike="noStrike" kern="1200" dirty="0">
                <a:solidFill>
                  <a:schemeClr val="tx1"/>
                </a:solidFill>
                <a:effectLst/>
                <a:latin typeface="+mn-lt"/>
                <a:ea typeface="+mn-ea"/>
                <a:cs typeface="+mn-cs"/>
              </a:rPr>
            </a:br>
            <a:endParaRPr lang="en-US" b="0" dirty="0">
              <a:effectLst/>
            </a:endParaRPr>
          </a:p>
          <a:p>
            <a:pPr rtl="0"/>
            <a:r>
              <a:rPr lang="en-US" sz="1200" b="0" i="0" u="none" strike="noStrike" kern="1200" dirty="0">
                <a:solidFill>
                  <a:schemeClr val="tx1"/>
                </a:solidFill>
                <a:effectLst/>
                <a:latin typeface="+mn-lt"/>
                <a:ea typeface="+mn-ea"/>
                <a:cs typeface="+mn-cs"/>
              </a:rPr>
              <a:t>Details on each plan and financial assistance can be found in your trip invitation letter.</a:t>
            </a:r>
            <a:endParaRPr lang="en-US" dirty="0"/>
          </a:p>
        </p:txBody>
      </p:sp>
      <p:sp>
        <p:nvSpPr>
          <p:cNvPr id="4" name="Slide Number Placeholder 3"/>
          <p:cNvSpPr>
            <a:spLocks noGrp="1"/>
          </p:cNvSpPr>
          <p:nvPr>
            <p:ph type="sldNum" sz="quarter" idx="10"/>
          </p:nvPr>
        </p:nvSpPr>
        <p:spPr/>
        <p:txBody>
          <a:bodyPr/>
          <a:lstStyle/>
          <a:p>
            <a:pPr>
              <a:defRPr/>
            </a:pPr>
            <a:fld id="{A54C373E-34F0-4546-B49A-58817BA29741}" type="slidenum">
              <a:rPr lang="en-US" smtClean="0"/>
              <a:pPr>
                <a:defRPr/>
              </a:pPr>
              <a:t>14</a:t>
            </a:fld>
            <a:endParaRPr lang="en-US"/>
          </a:p>
        </p:txBody>
      </p:sp>
    </p:spTree>
    <p:extLst>
      <p:ext uri="{BB962C8B-B14F-4D97-AF65-F5344CB8AC3E}">
        <p14:creationId xmlns:p14="http://schemas.microsoft.com/office/powerpoint/2010/main" val="2374398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a:solidFill>
                  <a:schemeClr val="tx1"/>
                </a:solidFill>
                <a:effectLst/>
                <a:latin typeface="+mn-lt"/>
                <a:ea typeface="+mn-ea"/>
                <a:cs typeface="+mn-cs"/>
              </a:rPr>
              <a:t>Explorica is committed to making their tours attainable,</a:t>
            </a:r>
            <a:r>
              <a:rPr lang="en-US" sz="1200" b="0" i="0" u="none" strike="noStrike" kern="1200" baseline="0" dirty="0">
                <a:solidFill>
                  <a:schemeClr val="tx1"/>
                </a:solidFill>
                <a:effectLst/>
                <a:latin typeface="+mn-lt"/>
                <a:ea typeface="+mn-ea"/>
                <a:cs typeface="+mn-cs"/>
              </a:rPr>
              <a:t> so they do a couple of really helpful things that you can take advantage of:</a:t>
            </a:r>
          </a:p>
          <a:p>
            <a:pPr marL="171450" indent="-171450" rtl="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They provide </a:t>
            </a:r>
            <a:r>
              <a:rPr lang="en-US" sz="1200" b="0" i="0" u="none" strike="noStrike" kern="1200" dirty="0">
                <a:solidFill>
                  <a:schemeClr val="tx1"/>
                </a:solidFill>
                <a:effectLst/>
                <a:latin typeface="+mn-lt"/>
                <a:ea typeface="+mn-ea"/>
                <a:cs typeface="+mn-cs"/>
              </a:rPr>
              <a:t>every traveler a personal fundraising page on explorica.com, enabling you to raise money for your trip using social media.</a:t>
            </a:r>
          </a:p>
          <a:p>
            <a:pPr marL="171450" indent="-171450" rtl="0">
              <a:buFont typeface="Arial" panose="020B0604020202020204" pitchFamily="34" charset="0"/>
              <a:buChar char="•"/>
            </a:pPr>
            <a:r>
              <a:rPr lang="en-US" b="0" dirty="0">
                <a:effectLst/>
              </a:rPr>
              <a:t>They</a:t>
            </a:r>
            <a:r>
              <a:rPr lang="en-US" b="0" baseline="0" dirty="0">
                <a:effectLst/>
              </a:rPr>
              <a:t> </a:t>
            </a:r>
            <a:r>
              <a:rPr lang="en-US" sz="1200" b="0" i="0" u="none" strike="noStrike" kern="1200" dirty="0">
                <a:solidFill>
                  <a:schemeClr val="tx1"/>
                </a:solidFill>
                <a:effectLst/>
                <a:latin typeface="+mn-lt"/>
                <a:ea typeface="+mn-ea"/>
                <a:cs typeface="+mn-cs"/>
              </a:rPr>
              <a:t>offer need-based financial assistance,</a:t>
            </a:r>
            <a:r>
              <a:rPr lang="en-US" sz="1200" b="0" i="0" u="none" strike="noStrike" kern="1200" baseline="0" dirty="0">
                <a:solidFill>
                  <a:schemeClr val="tx1"/>
                </a:solidFill>
                <a:effectLst/>
                <a:latin typeface="+mn-lt"/>
                <a:ea typeface="+mn-ea"/>
                <a:cs typeface="+mn-cs"/>
              </a:rPr>
              <a:t> and y</a:t>
            </a:r>
            <a:r>
              <a:rPr lang="en-US" sz="1200" b="0" i="0" u="none" strike="noStrike" kern="1200" dirty="0">
                <a:solidFill>
                  <a:schemeClr val="tx1"/>
                </a:solidFill>
                <a:effectLst/>
                <a:latin typeface="+mn-lt"/>
                <a:ea typeface="+mn-ea"/>
                <a:cs typeface="+mn-cs"/>
              </a:rPr>
              <a:t>ou can find out if you qualify with one simple phone call.</a:t>
            </a: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And</a:t>
            </a:r>
            <a:r>
              <a:rPr lang="en-US" sz="1200" b="0" i="0" u="none" strike="noStrike" kern="1200" baseline="0" dirty="0">
                <a:solidFill>
                  <a:schemeClr val="tx1"/>
                </a:solidFill>
                <a:effectLst/>
                <a:latin typeface="+mn-lt"/>
                <a:ea typeface="+mn-ea"/>
                <a:cs typeface="+mn-cs"/>
              </a:rPr>
              <a:t> they offer payment plans that </a:t>
            </a:r>
            <a:r>
              <a:rPr lang="en-US" sz="1200" b="0" i="0" u="none" strike="noStrike" kern="1200" dirty="0">
                <a:solidFill>
                  <a:schemeClr val="tx1"/>
                </a:solidFill>
                <a:effectLst/>
                <a:latin typeface="+mn-lt"/>
                <a:ea typeface="+mn-ea"/>
                <a:cs typeface="+mn-cs"/>
              </a:rPr>
              <a:t>let you break up your tour fee into multiple installments. There are two options:</a:t>
            </a:r>
          </a:p>
          <a:p>
            <a:pPr marL="628650" lvl="1"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The automatic payment plan is the easiest, spreading out your payments over the months leading up to your tour. With this option, you only need $50 to sign up.</a:t>
            </a:r>
          </a:p>
          <a:p>
            <a:pPr marL="628650" lvl="1"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Or if you prefer manual payments, you can put down a $99 deposit then pay the remaining balance in four installments.</a:t>
            </a:r>
            <a:br>
              <a:rPr lang="en-US" sz="1200" b="0" i="0" u="none" strike="noStrike" kern="1200" dirty="0">
                <a:solidFill>
                  <a:schemeClr val="tx1"/>
                </a:solidFill>
                <a:effectLst/>
                <a:latin typeface="+mn-lt"/>
                <a:ea typeface="+mn-ea"/>
                <a:cs typeface="+mn-cs"/>
              </a:rPr>
            </a:br>
            <a:endParaRPr lang="en-US" b="0" dirty="0">
              <a:effectLst/>
            </a:endParaRPr>
          </a:p>
          <a:p>
            <a:pPr rtl="0"/>
            <a:r>
              <a:rPr lang="en-US" sz="1200" b="0" i="0" u="none" strike="noStrike" kern="1200" dirty="0">
                <a:solidFill>
                  <a:schemeClr val="tx1"/>
                </a:solidFill>
                <a:effectLst/>
                <a:latin typeface="+mn-lt"/>
                <a:ea typeface="+mn-ea"/>
                <a:cs typeface="+mn-cs"/>
              </a:rPr>
              <a:t>Details on each plan and financial assistance can be found in your trip invitation letter.</a:t>
            </a:r>
            <a:endParaRPr lang="en-US" dirty="0"/>
          </a:p>
        </p:txBody>
      </p:sp>
      <p:sp>
        <p:nvSpPr>
          <p:cNvPr id="4" name="Slide Number Placeholder 3"/>
          <p:cNvSpPr>
            <a:spLocks noGrp="1"/>
          </p:cNvSpPr>
          <p:nvPr>
            <p:ph type="sldNum" sz="quarter" idx="10"/>
          </p:nvPr>
        </p:nvSpPr>
        <p:spPr/>
        <p:txBody>
          <a:bodyPr/>
          <a:lstStyle/>
          <a:p>
            <a:pPr>
              <a:defRPr/>
            </a:pPr>
            <a:fld id="{A54C373E-34F0-4546-B49A-58817BA29741}" type="slidenum">
              <a:rPr lang="en-US" smtClean="0"/>
              <a:pPr>
                <a:defRPr/>
              </a:pPr>
              <a:t>15</a:t>
            </a:fld>
            <a:endParaRPr lang="en-US"/>
          </a:p>
        </p:txBody>
      </p:sp>
    </p:spTree>
    <p:extLst>
      <p:ext uri="{BB962C8B-B14F-4D97-AF65-F5344CB8AC3E}">
        <p14:creationId xmlns:p14="http://schemas.microsoft.com/office/powerpoint/2010/main" val="941516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So, what happens if you have to cancel? No one wants to miss the trip of their dreams, but sometimes life happens. Explorica has two plans through </a:t>
            </a:r>
            <a:r>
              <a:rPr lang="en-US" sz="1200" b="0" i="0" u="none" strike="noStrike" kern="1200" dirty="0" err="1">
                <a:solidFill>
                  <a:schemeClr val="tx1"/>
                </a:solidFill>
                <a:effectLst/>
                <a:latin typeface="+mn-lt"/>
                <a:ea typeface="+mn-ea"/>
                <a:cs typeface="+mn-cs"/>
              </a:rPr>
              <a:t>TripMate</a:t>
            </a:r>
            <a:r>
              <a:rPr lang="en-US" sz="1200" b="0" i="0" u="none" strike="noStrike" kern="1200" dirty="0">
                <a:solidFill>
                  <a:schemeClr val="tx1"/>
                </a:solidFill>
                <a:effectLst/>
                <a:latin typeface="+mn-lt"/>
                <a:ea typeface="+mn-ea"/>
                <a:cs typeface="+mn-cs"/>
              </a:rPr>
              <a:t> that help you protect your investment, both of which provide a cash refund.</a:t>
            </a: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The standard plan covers common mishaps</a:t>
            </a: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And the upgraded plan adds the ability to cancel your tour </a:t>
            </a:r>
            <a:r>
              <a:rPr lang="en-US" sz="1200" b="0" i="1" u="none" strike="noStrike" kern="1200" dirty="0">
                <a:solidFill>
                  <a:schemeClr val="tx1"/>
                </a:solidFill>
                <a:effectLst/>
                <a:latin typeface="+mn-lt"/>
                <a:ea typeface="+mn-ea"/>
                <a:cs typeface="+mn-cs"/>
              </a:rPr>
              <a:t>for any reason</a:t>
            </a:r>
            <a:r>
              <a:rPr lang="en-US" sz="1200" b="0" i="0" u="none" strike="noStrike" kern="1200" dirty="0">
                <a:solidFill>
                  <a:schemeClr val="tx1"/>
                </a:solidFill>
                <a:effectLst/>
                <a:latin typeface="+mn-lt"/>
                <a:ea typeface="+mn-ea"/>
                <a:cs typeface="+mn-cs"/>
              </a:rPr>
              <a:t> up to 30 days before departure. It’s the only such “cancel for any reason” policy in the industry,</a:t>
            </a:r>
            <a:r>
              <a:rPr lang="en-US" sz="1200" b="0" i="0" u="none" strike="noStrike" kern="1200" baseline="0" dirty="0">
                <a:solidFill>
                  <a:schemeClr val="tx1"/>
                </a:solidFill>
                <a:effectLst/>
                <a:latin typeface="+mn-lt"/>
                <a:ea typeface="+mn-ea"/>
                <a:cs typeface="+mn-cs"/>
              </a:rPr>
              <a:t> and it’s a really great assurance.</a:t>
            </a:r>
            <a:endParaRPr lang="en-US" b="0" dirty="0">
              <a:effectLst/>
            </a:endParaRPr>
          </a:p>
          <a:p>
            <a:pPr rtl="0"/>
            <a:r>
              <a:rPr lang="en-US" b="0" dirty="0">
                <a:effectLst/>
              </a:rPr>
              <a:t/>
            </a:r>
            <a:br>
              <a:rPr lang="en-US" b="0" dirty="0">
                <a:effectLst/>
              </a:rPr>
            </a:br>
            <a:r>
              <a:rPr lang="en-US" sz="1200" b="0" i="0" u="none" strike="noStrike" kern="1200" dirty="0">
                <a:solidFill>
                  <a:schemeClr val="tx1"/>
                </a:solidFill>
                <a:effectLst/>
                <a:latin typeface="+mn-lt"/>
                <a:ea typeface="+mn-ea"/>
                <a:cs typeface="+mn-cs"/>
              </a:rPr>
              <a:t>Both plans are optional, but just know that they’re available to you if you’d like to purchase insurance.</a:t>
            </a:r>
            <a:endParaRPr lang="en-US" dirty="0"/>
          </a:p>
        </p:txBody>
      </p:sp>
      <p:sp>
        <p:nvSpPr>
          <p:cNvPr id="4" name="Slide Number Placeholder 3"/>
          <p:cNvSpPr>
            <a:spLocks noGrp="1"/>
          </p:cNvSpPr>
          <p:nvPr>
            <p:ph type="sldNum" sz="quarter" idx="10"/>
          </p:nvPr>
        </p:nvSpPr>
        <p:spPr/>
        <p:txBody>
          <a:bodyPr/>
          <a:lstStyle/>
          <a:p>
            <a:pPr>
              <a:defRPr/>
            </a:pPr>
            <a:fld id="{A54C373E-34F0-4546-B49A-58817BA29741}" type="slidenum">
              <a:rPr lang="en-US" smtClean="0"/>
              <a:pPr>
                <a:defRPr/>
              </a:pPr>
              <a:t>16</a:t>
            </a:fld>
            <a:endParaRPr lang="en-US"/>
          </a:p>
        </p:txBody>
      </p:sp>
    </p:spTree>
    <p:extLst>
      <p:ext uri="{BB962C8B-B14F-4D97-AF65-F5344CB8AC3E}">
        <p14:creationId xmlns:p14="http://schemas.microsoft.com/office/powerpoint/2010/main" val="996017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 sincerely hope that you’ll be able to join me for this once-in-a-lifetime trip, and I encourage you to sign up early to give yourself the most time to pay</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and prepare.</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Signing up is easy, and you can do it online, by phone or by mail. You just need our Tour Center ID, which is in your invitation letter.</a:t>
            </a:r>
            <a:endParaRPr lang="en-US" b="0" dirty="0">
              <a:effectLst/>
            </a:endParaRPr>
          </a:p>
        </p:txBody>
      </p:sp>
      <p:sp>
        <p:nvSpPr>
          <p:cNvPr id="4" name="Slide Number Placeholder 3"/>
          <p:cNvSpPr>
            <a:spLocks noGrp="1"/>
          </p:cNvSpPr>
          <p:nvPr>
            <p:ph type="sldNum" sz="quarter" idx="10"/>
          </p:nvPr>
        </p:nvSpPr>
        <p:spPr/>
        <p:txBody>
          <a:bodyPr/>
          <a:lstStyle/>
          <a:p>
            <a:pPr>
              <a:defRPr/>
            </a:pPr>
            <a:fld id="{A54C373E-34F0-4546-B49A-58817BA29741}" type="slidenum">
              <a:rPr lang="en-US" smtClean="0"/>
              <a:pPr>
                <a:defRPr/>
              </a:pPr>
              <a:t>17</a:t>
            </a:fld>
            <a:endParaRPr lang="en-US"/>
          </a:p>
        </p:txBody>
      </p:sp>
    </p:spTree>
    <p:extLst>
      <p:ext uri="{BB962C8B-B14F-4D97-AF65-F5344CB8AC3E}">
        <p14:creationId xmlns:p14="http://schemas.microsoft.com/office/powerpoint/2010/main" val="379446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Well guys, that could be you! Your friends, your memories, your trip of a lifetime.</a:t>
            </a:r>
            <a:endParaRPr lang="en-US" b="0" dirty="0">
              <a:effectLst/>
            </a:endParaRPr>
          </a:p>
          <a:p>
            <a:pPr rtl="0"/>
            <a:r>
              <a:rPr lang="en-US" b="0" dirty="0">
                <a:effectLst/>
              </a:rPr>
              <a:t/>
            </a:r>
            <a:br>
              <a:rPr lang="en-US" b="0" dirty="0">
                <a:effectLst/>
              </a:rPr>
            </a:br>
            <a:r>
              <a:rPr lang="en-US" sz="1200" b="0" i="0" u="none" strike="noStrike" kern="1200" dirty="0">
                <a:solidFill>
                  <a:schemeClr val="tx1"/>
                </a:solidFill>
                <a:effectLst/>
                <a:latin typeface="+mn-lt"/>
                <a:ea typeface="+mn-ea"/>
                <a:cs typeface="+mn-cs"/>
              </a:rPr>
              <a:t>If you want to see the world, grow as an individual and jumpstart your future a successful, global citizen I invite you to sign up!</a:t>
            </a:r>
          </a:p>
          <a:p>
            <a:pPr rtl="0"/>
            <a:endParaRPr lang="en-US" sz="1200" b="0" i="0" u="none" strike="noStrike" kern="1200" dirty="0">
              <a:solidFill>
                <a:schemeClr val="tx1"/>
              </a:solidFill>
              <a:effectLst/>
              <a:latin typeface="+mn-lt"/>
              <a:ea typeface="+mn-ea"/>
              <a:cs typeface="+mn-cs"/>
            </a:endParaRPr>
          </a:p>
          <a:p>
            <a:pPr rtl="0"/>
            <a:r>
              <a:rPr lang="en-US" baseline="0" dirty="0"/>
              <a:t>How many of you feel that you’re about 85% likely to join the tour?  Fantastic! </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a:defRPr/>
            </a:pPr>
            <a:fld id="{A54C373E-34F0-4546-B49A-58817BA29741}" type="slidenum">
              <a:rPr lang="en-US" smtClean="0"/>
              <a:pPr>
                <a:defRPr/>
              </a:pPr>
              <a:t>18</a:t>
            </a:fld>
            <a:endParaRPr lang="en-US"/>
          </a:p>
        </p:txBody>
      </p:sp>
    </p:spTree>
    <p:extLst>
      <p:ext uri="{BB962C8B-B14F-4D97-AF65-F5344CB8AC3E}">
        <p14:creationId xmlns:p14="http://schemas.microsoft.com/office/powerpoint/2010/main" val="724753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 sincerely hope that you’ll be able to join me for this once-in-a-lifetime trip, and I encourage you to sign up early to give yourself the most time to pay</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and prepare.</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Signing up is easy, and you can do it online, by phone or by mail. You just need our Tour Center ID, which is in your invitation letter.</a:t>
            </a:r>
            <a:endParaRPr lang="en-US" b="0" dirty="0">
              <a:effectLst/>
            </a:endParaRPr>
          </a:p>
        </p:txBody>
      </p:sp>
      <p:sp>
        <p:nvSpPr>
          <p:cNvPr id="4" name="Slide Number Placeholder 3"/>
          <p:cNvSpPr>
            <a:spLocks noGrp="1"/>
          </p:cNvSpPr>
          <p:nvPr>
            <p:ph type="sldNum" sz="quarter" idx="10"/>
          </p:nvPr>
        </p:nvSpPr>
        <p:spPr/>
        <p:txBody>
          <a:bodyPr/>
          <a:lstStyle/>
          <a:p>
            <a:pPr>
              <a:defRPr/>
            </a:pPr>
            <a:fld id="{A54C373E-34F0-4546-B49A-58817BA29741}" type="slidenum">
              <a:rPr lang="en-US" smtClean="0"/>
              <a:pPr>
                <a:defRPr/>
              </a:pPr>
              <a:t>19</a:t>
            </a:fld>
            <a:endParaRPr lang="en-US"/>
          </a:p>
        </p:txBody>
      </p:sp>
    </p:spTree>
    <p:extLst>
      <p:ext uri="{BB962C8B-B14F-4D97-AF65-F5344CB8AC3E}">
        <p14:creationId xmlns:p14="http://schemas.microsoft.com/office/powerpoint/2010/main" val="1636482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a:t>
            </a:r>
            <a:r>
              <a:rPr lang="en-US" baseline="0" dirty="0"/>
              <a:t> concludes our meeting!  If you need to head out, please ensure that I have your contact info so that I can send any updates and I’ll stick around for any questions.</a:t>
            </a:r>
            <a:br>
              <a:rPr lang="en-US" baseline="0" dirty="0"/>
            </a:br>
            <a:r>
              <a:rPr lang="en-US" baseline="0" dirty="0"/>
              <a:t/>
            </a:r>
            <a:br>
              <a:rPr lang="en-US" baseline="0" dirty="0"/>
            </a:br>
            <a:r>
              <a:rPr lang="en-US" baseline="0" dirty="0"/>
              <a:t>Thank you all so much for coming!</a:t>
            </a:r>
            <a:endParaRPr lang="en-US" dirty="0"/>
          </a:p>
        </p:txBody>
      </p:sp>
      <p:sp>
        <p:nvSpPr>
          <p:cNvPr id="4" name="Slide Number Placeholder 3"/>
          <p:cNvSpPr>
            <a:spLocks noGrp="1"/>
          </p:cNvSpPr>
          <p:nvPr>
            <p:ph type="sldNum" sz="quarter" idx="10"/>
          </p:nvPr>
        </p:nvSpPr>
        <p:spPr/>
        <p:txBody>
          <a:bodyPr/>
          <a:lstStyle/>
          <a:p>
            <a:pPr>
              <a:defRPr/>
            </a:pPr>
            <a:fld id="{A54C373E-34F0-4546-B49A-58817BA29741}" type="slidenum">
              <a:rPr lang="en-US" smtClean="0"/>
              <a:pPr>
                <a:defRPr/>
              </a:pPr>
              <a:t>20</a:t>
            </a:fld>
            <a:endParaRPr lang="en-US"/>
          </a:p>
        </p:txBody>
      </p:sp>
    </p:spTree>
    <p:extLst>
      <p:ext uri="{BB962C8B-B14F-4D97-AF65-F5344CB8AC3E}">
        <p14:creationId xmlns:p14="http://schemas.microsoft.com/office/powerpoint/2010/main" val="447067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International travel is a transformative experience. Visiting the places you’ve learned about in school and interacting with people from different cultures provides a whole new worldview. You’ll gain confidence and maturity as you converse in a different language, try different foods and actually experience the places you’ve seen in movies.</a:t>
            </a:r>
            <a:endParaRPr lang="en-US" b="0" dirty="0">
              <a:effectLst/>
            </a:endParaRPr>
          </a:p>
          <a:p>
            <a:r>
              <a:rPr lang="en-US" b="0" dirty="0">
                <a:effectLst/>
              </a:rPr>
              <a:t/>
            </a:r>
            <a:br>
              <a:rPr lang="en-US" b="0" dirty="0">
                <a:effectLst/>
              </a:rPr>
            </a:br>
            <a:r>
              <a:rPr lang="en-US" sz="1200" b="0" i="0" u="none" strike="noStrike" kern="1200" dirty="0">
                <a:solidFill>
                  <a:schemeClr val="tx1"/>
                </a:solidFill>
                <a:effectLst/>
                <a:latin typeface="+mn-lt"/>
                <a:ea typeface="+mn-ea"/>
                <a:cs typeface="+mn-cs"/>
              </a:rPr>
              <a:t>You’ll be transformed from a traveler into a true global citizen--a respected credential for college applications and a marketable trait that opens doors for the rest of your life.</a:t>
            </a:r>
            <a:endParaRPr lang="en-US" dirty="0"/>
          </a:p>
        </p:txBody>
      </p:sp>
      <p:sp>
        <p:nvSpPr>
          <p:cNvPr id="4" name="Slide Number Placeholder 3"/>
          <p:cNvSpPr>
            <a:spLocks noGrp="1"/>
          </p:cNvSpPr>
          <p:nvPr>
            <p:ph type="sldNum" sz="quarter" idx="10"/>
          </p:nvPr>
        </p:nvSpPr>
        <p:spPr/>
        <p:txBody>
          <a:bodyPr/>
          <a:lstStyle/>
          <a:p>
            <a:pPr>
              <a:defRPr/>
            </a:pPr>
            <a:fld id="{A54C373E-34F0-4546-B49A-58817BA29741}" type="slidenum">
              <a:rPr lang="en-US" smtClean="0"/>
              <a:pPr>
                <a:defRPr/>
              </a:pPr>
              <a:t>3</a:t>
            </a:fld>
            <a:endParaRPr lang="en-US"/>
          </a:p>
        </p:txBody>
      </p:sp>
    </p:spTree>
    <p:extLst>
      <p:ext uri="{BB962C8B-B14F-4D97-AF65-F5344CB8AC3E}">
        <p14:creationId xmlns:p14="http://schemas.microsoft.com/office/powerpoint/2010/main" val="1106660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Explorica has been leading student tours for more than 15 years. They’ve helped over a million students and their teachers experience more than 75 countries on all seven continents.</a:t>
            </a:r>
            <a:endParaRPr lang="en-US" b="0" dirty="0">
              <a:effectLst/>
            </a:endParaRPr>
          </a:p>
          <a:p>
            <a:pPr rtl="0"/>
            <a:r>
              <a:rPr lang="en-US" b="0" dirty="0">
                <a:effectLst/>
              </a:rPr>
              <a:t/>
            </a:r>
            <a:br>
              <a:rPr lang="en-US" b="0" dirty="0">
                <a:effectLst/>
              </a:rPr>
            </a:br>
            <a:r>
              <a:rPr lang="en-US" sz="1200" b="0" i="0" u="none" strike="noStrike" kern="1200" dirty="0">
                <a:solidFill>
                  <a:schemeClr val="tx1"/>
                </a:solidFill>
                <a:effectLst/>
                <a:latin typeface="+mn-lt"/>
                <a:ea typeface="+mn-ea"/>
                <a:cs typeface="+mn-cs"/>
              </a:rPr>
              <a:t>This means they can get quality tour components—hotels, meals and activities—for a great price. In fact, they guarantee the best prices in the industry. And they include everything</a:t>
            </a:r>
            <a:r>
              <a:rPr lang="en-US" sz="1200" b="0" i="0" u="none" strike="noStrike" kern="1200" baseline="0" dirty="0">
                <a:solidFill>
                  <a:schemeClr val="tx1"/>
                </a:solidFill>
                <a:effectLst/>
                <a:latin typeface="+mn-lt"/>
                <a:ea typeface="+mn-ea"/>
                <a:cs typeface="+mn-cs"/>
              </a:rPr>
              <a:t> upfront, so there are no hidden costs later.</a:t>
            </a:r>
            <a:endParaRPr lang="en-US" b="0" dirty="0">
              <a:effectLst/>
            </a:endParaRPr>
          </a:p>
          <a:p>
            <a:pPr rtl="0"/>
            <a:r>
              <a:rPr lang="en-US" dirty="0"/>
              <a:t/>
            </a:r>
            <a:br>
              <a:rPr lang="en-US" dirty="0"/>
            </a:br>
            <a:r>
              <a:rPr lang="en-US" sz="1200" b="0" i="0" u="none" strike="noStrike" kern="1200" dirty="0">
                <a:solidFill>
                  <a:schemeClr val="tx1"/>
                </a:solidFill>
                <a:effectLst/>
                <a:latin typeface="+mn-lt"/>
                <a:ea typeface="+mn-ea"/>
                <a:cs typeface="+mn-cs"/>
              </a:rPr>
              <a:t>But price is only half the picture. What sets Explorica apart is their tour directors. When we travel we’ll get an expert tour director who will act as our host, our logistic coordinator, our translator, our go-to local expert, guiding us every step of the way while bringing the destinations to life. Explorica tour directors are the best in the business, and they’ll help us truly experience the</a:t>
            </a:r>
            <a:r>
              <a:rPr lang="en-US" sz="1200" b="0" i="0" u="none" strike="noStrike" kern="1200" baseline="0" dirty="0">
                <a:solidFill>
                  <a:schemeClr val="tx1"/>
                </a:solidFill>
                <a:effectLst/>
                <a:latin typeface="+mn-lt"/>
                <a:ea typeface="+mn-ea"/>
                <a:cs typeface="+mn-cs"/>
              </a:rPr>
              <a:t> local culture.</a:t>
            </a:r>
            <a:endParaRPr lang="en-US" b="0" dirty="0">
              <a:effectLst/>
            </a:endParaRPr>
          </a:p>
          <a:p>
            <a:r>
              <a:rPr lang="en-US" b="0" dirty="0">
                <a:effectLst/>
              </a:rPr>
              <a:t/>
            </a:r>
            <a:br>
              <a:rPr lang="en-US" b="0" dirty="0">
                <a:effectLst/>
              </a:rPr>
            </a:br>
            <a:r>
              <a:rPr lang="en-US" sz="1200" b="0" i="0" u="none" strike="noStrike" kern="1200" dirty="0">
                <a:solidFill>
                  <a:schemeClr val="tx1"/>
                </a:solidFill>
                <a:effectLst/>
                <a:latin typeface="+mn-lt"/>
                <a:ea typeface="+mn-ea"/>
                <a:cs typeface="+mn-cs"/>
              </a:rPr>
              <a:t>Explorica also has an excellent safety record, with industry-leading risk management protocols built into every aspect of their operations. Here’s how they provide total peace of mind… (switch</a:t>
            </a:r>
            <a:r>
              <a:rPr lang="en-US" sz="1200" b="0" i="0" u="none" strike="noStrike" kern="1200" baseline="0" dirty="0">
                <a:solidFill>
                  <a:schemeClr val="tx1"/>
                </a:solidFill>
                <a:effectLst/>
                <a:latin typeface="+mn-lt"/>
                <a:ea typeface="+mn-ea"/>
                <a:cs typeface="+mn-cs"/>
              </a:rPr>
              <a:t> to next slide)</a:t>
            </a:r>
            <a:endParaRPr lang="en-US" dirty="0"/>
          </a:p>
        </p:txBody>
      </p:sp>
      <p:sp>
        <p:nvSpPr>
          <p:cNvPr id="4" name="Slide Number Placeholder 3"/>
          <p:cNvSpPr>
            <a:spLocks noGrp="1"/>
          </p:cNvSpPr>
          <p:nvPr>
            <p:ph type="sldNum" sz="quarter" idx="10"/>
          </p:nvPr>
        </p:nvSpPr>
        <p:spPr/>
        <p:txBody>
          <a:bodyPr/>
          <a:lstStyle/>
          <a:p>
            <a:pPr>
              <a:defRPr/>
            </a:pPr>
            <a:fld id="{A54C373E-34F0-4546-B49A-58817BA29741}" type="slidenum">
              <a:rPr lang="en-US" smtClean="0"/>
              <a:pPr>
                <a:defRPr/>
              </a:pPr>
              <a:t>4</a:t>
            </a:fld>
            <a:endParaRPr lang="en-US"/>
          </a:p>
        </p:txBody>
      </p:sp>
    </p:spTree>
    <p:extLst>
      <p:ext uri="{BB962C8B-B14F-4D97-AF65-F5344CB8AC3E}">
        <p14:creationId xmlns:p14="http://schemas.microsoft.com/office/powerpoint/2010/main" val="1889845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Safety is, and always has been, </a:t>
            </a:r>
            <a:r>
              <a:rPr lang="en-US" sz="1200" b="0" i="0" u="none" strike="noStrike" kern="1200" dirty="0" err="1">
                <a:solidFill>
                  <a:schemeClr val="tx1"/>
                </a:solidFill>
                <a:effectLst/>
                <a:latin typeface="+mn-lt"/>
                <a:ea typeface="+mn-ea"/>
                <a:cs typeface="+mn-cs"/>
              </a:rPr>
              <a:t>Explorica’s</a:t>
            </a:r>
            <a:r>
              <a:rPr lang="en-US" sz="1200" b="0" i="0" u="none" strike="noStrike" kern="1200" dirty="0">
                <a:solidFill>
                  <a:schemeClr val="tx1"/>
                </a:solidFill>
                <a:effectLst/>
                <a:latin typeface="+mn-lt"/>
                <a:ea typeface="+mn-ea"/>
                <a:cs typeface="+mn-cs"/>
              </a:rPr>
              <a:t> top priority. They take a proactive approach to risk management that ranges from rigorous safety checks and detailed site visits, to continual safety trainings for their staff.</a:t>
            </a:r>
            <a:endParaRPr lang="en-US" b="0" dirty="0">
              <a:effectLst/>
            </a:endParaRPr>
          </a:p>
          <a:p>
            <a:pPr rtl="0"/>
            <a:r>
              <a:rPr lang="en-US" b="0" dirty="0">
                <a:effectLst/>
              </a:rPr>
              <a:t/>
            </a:r>
            <a:br>
              <a:rPr lang="en-US" b="0" dirty="0">
                <a:effectLst/>
              </a:rPr>
            </a:br>
            <a:r>
              <a:rPr lang="en-US" sz="1200" b="0" i="0" u="none" strike="noStrike" kern="1200" dirty="0">
                <a:solidFill>
                  <a:schemeClr val="tx1"/>
                </a:solidFill>
                <a:effectLst/>
                <a:latin typeface="+mn-lt"/>
                <a:ea typeface="+mn-ea"/>
                <a:cs typeface="+mn-cs"/>
              </a:rPr>
              <a:t>Our tour director will be with us 24/7 and they will post an update about our tour to a private trip log each evening. Behind the scenes, Explorica has a risk management team that’s continually monitoring conditions around the world. Their emergency support line is always on call, and their extensive network of offices means that they are always nearby to help in person</a:t>
            </a:r>
            <a:r>
              <a:rPr lang="en-US" sz="1200" b="0" i="0" u="none" strike="noStrike" kern="1200" baseline="0" dirty="0">
                <a:solidFill>
                  <a:schemeClr val="tx1"/>
                </a:solidFill>
                <a:effectLst/>
                <a:latin typeface="+mn-lt"/>
                <a:ea typeface="+mn-ea"/>
                <a:cs typeface="+mn-cs"/>
              </a:rPr>
              <a:t> if the need arises.</a:t>
            </a:r>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Explorica</a:t>
            </a:r>
            <a:r>
              <a:rPr lang="en-US" sz="1200" b="0" i="0" u="none" strike="noStrike" kern="1200" baseline="0" dirty="0">
                <a:solidFill>
                  <a:schemeClr val="tx1"/>
                </a:solidFill>
                <a:effectLst/>
                <a:latin typeface="+mn-lt"/>
                <a:ea typeface="+mn-ea"/>
                <a:cs typeface="+mn-cs"/>
              </a:rPr>
              <a:t> is </a:t>
            </a:r>
            <a:r>
              <a:rPr lang="en-US" sz="1200" b="0" i="0" u="none" strike="noStrike" kern="1200" dirty="0">
                <a:solidFill>
                  <a:schemeClr val="tx1"/>
                </a:solidFill>
                <a:effectLst/>
                <a:latin typeface="+mn-lt"/>
                <a:ea typeface="+mn-ea"/>
                <a:cs typeface="+mn-cs"/>
              </a:rPr>
              <a:t>a member of the United States Tour Operator’s Association, so your trip</a:t>
            </a:r>
            <a:r>
              <a:rPr lang="en-US" sz="1200" b="0" i="0" u="none" strike="noStrike" kern="1200" baseline="0" dirty="0">
                <a:solidFill>
                  <a:schemeClr val="tx1"/>
                </a:solidFill>
                <a:effectLst/>
                <a:latin typeface="+mn-lt"/>
                <a:ea typeface="+mn-ea"/>
                <a:cs typeface="+mn-cs"/>
              </a:rPr>
              <a:t> investment </a:t>
            </a:r>
            <a:r>
              <a:rPr lang="en-US" sz="1200" b="0" i="0" u="none" strike="noStrike" kern="1200" dirty="0">
                <a:solidFill>
                  <a:schemeClr val="tx1"/>
                </a:solidFill>
                <a:effectLst/>
                <a:latin typeface="+mn-lt"/>
                <a:ea typeface="+mn-ea"/>
                <a:cs typeface="+mn-cs"/>
              </a:rPr>
              <a:t>is protected by USTOA’s $1 Million Travelers’ Assistance Program, and Explorica even provides optional travel protection plans for cancellations and any other unforeseen circumstance. I’ll cover those later.</a:t>
            </a:r>
            <a:br>
              <a:rPr lang="en-US" sz="1200" b="0" i="0" u="none" strike="noStrike" kern="1200" dirty="0">
                <a:solidFill>
                  <a:schemeClr val="tx1"/>
                </a:solidFill>
                <a:effectLst/>
                <a:latin typeface="+mn-lt"/>
                <a:ea typeface="+mn-ea"/>
                <a:cs typeface="+mn-cs"/>
              </a:rPr>
            </a:br>
            <a:endParaRPr lang="en-US" b="0" dirty="0">
              <a:effectLst/>
            </a:endParaRPr>
          </a:p>
          <a:p>
            <a:r>
              <a:rPr lang="en-US" sz="1200" b="0" i="0" u="none" strike="noStrike" kern="1200" dirty="0">
                <a:solidFill>
                  <a:schemeClr val="tx1"/>
                </a:solidFill>
                <a:effectLst/>
                <a:latin typeface="+mn-lt"/>
                <a:ea typeface="+mn-ea"/>
                <a:cs typeface="+mn-cs"/>
              </a:rPr>
              <a:t>The bottom line is that Explorica has been an</a:t>
            </a:r>
            <a:r>
              <a:rPr lang="en-US" sz="1200" b="0" i="0" u="none" strike="noStrike" kern="1200" baseline="0" dirty="0">
                <a:solidFill>
                  <a:schemeClr val="tx1"/>
                </a:solidFill>
                <a:effectLst/>
                <a:latin typeface="+mn-lt"/>
                <a:ea typeface="+mn-ea"/>
                <a:cs typeface="+mn-cs"/>
              </a:rPr>
              <a:t> educational travel</a:t>
            </a:r>
            <a:r>
              <a:rPr lang="en-US" sz="1200" b="0" i="0" u="none" strike="noStrike" kern="1200" dirty="0">
                <a:solidFill>
                  <a:schemeClr val="tx1"/>
                </a:solidFill>
                <a:effectLst/>
                <a:latin typeface="+mn-lt"/>
                <a:ea typeface="+mn-ea"/>
                <a:cs typeface="+mn-cs"/>
              </a:rPr>
              <a:t> industry leader since 2000, so they have the experience, resources and coverage we need for a safe and worry-free trip.</a:t>
            </a:r>
            <a:endParaRPr lang="en-US" dirty="0"/>
          </a:p>
        </p:txBody>
      </p:sp>
      <p:sp>
        <p:nvSpPr>
          <p:cNvPr id="4" name="Slide Number Placeholder 3"/>
          <p:cNvSpPr>
            <a:spLocks noGrp="1"/>
          </p:cNvSpPr>
          <p:nvPr>
            <p:ph type="sldNum" sz="quarter" idx="10"/>
          </p:nvPr>
        </p:nvSpPr>
        <p:spPr/>
        <p:txBody>
          <a:bodyPr/>
          <a:lstStyle/>
          <a:p>
            <a:pPr>
              <a:defRPr/>
            </a:pPr>
            <a:fld id="{A54C373E-34F0-4546-B49A-58817BA29741}" type="slidenum">
              <a:rPr lang="en-US" smtClean="0"/>
              <a:pPr>
                <a:defRPr/>
              </a:pPr>
              <a:t>5</a:t>
            </a:fld>
            <a:endParaRPr lang="en-US"/>
          </a:p>
        </p:txBody>
      </p:sp>
    </p:spTree>
    <p:extLst>
      <p:ext uri="{BB962C8B-B14F-4D97-AF65-F5344CB8AC3E}">
        <p14:creationId xmlns:p14="http://schemas.microsoft.com/office/powerpoint/2010/main" val="2241246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4C373E-34F0-4546-B49A-58817BA29741}" type="slidenum">
              <a:rPr lang="en-US" smtClean="0"/>
              <a:pPr>
                <a:defRPr/>
              </a:pPr>
              <a:t>8</a:t>
            </a:fld>
            <a:endParaRPr lang="en-US"/>
          </a:p>
        </p:txBody>
      </p:sp>
    </p:spTree>
    <p:extLst>
      <p:ext uri="{BB962C8B-B14F-4D97-AF65-F5344CB8AC3E}">
        <p14:creationId xmlns:p14="http://schemas.microsoft.com/office/powerpoint/2010/main" val="1121322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4C373E-34F0-4546-B49A-58817BA29741}" type="slidenum">
              <a:rPr lang="en-US" smtClean="0"/>
              <a:pPr>
                <a:defRPr/>
              </a:pPr>
              <a:t>9</a:t>
            </a:fld>
            <a:endParaRPr lang="en-US"/>
          </a:p>
        </p:txBody>
      </p:sp>
    </p:spTree>
    <p:extLst>
      <p:ext uri="{BB962C8B-B14F-4D97-AF65-F5344CB8AC3E}">
        <p14:creationId xmlns:p14="http://schemas.microsoft.com/office/powerpoint/2010/main" val="985586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4C373E-34F0-4546-B49A-58817BA29741}" type="slidenum">
              <a:rPr lang="en-US" smtClean="0"/>
              <a:pPr>
                <a:defRPr/>
              </a:pPr>
              <a:t>10</a:t>
            </a:fld>
            <a:endParaRPr lang="en-US"/>
          </a:p>
        </p:txBody>
      </p:sp>
    </p:spTree>
    <p:extLst>
      <p:ext uri="{BB962C8B-B14F-4D97-AF65-F5344CB8AC3E}">
        <p14:creationId xmlns:p14="http://schemas.microsoft.com/office/powerpoint/2010/main" val="399838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When we travel we will have our</a:t>
            </a:r>
            <a:r>
              <a:rPr lang="en-US" sz="1200" b="0" i="0" u="none" strike="noStrike" kern="1200" baseline="0" dirty="0">
                <a:solidFill>
                  <a:schemeClr val="tx1"/>
                </a:solidFill>
                <a:effectLst/>
                <a:latin typeface="+mn-lt"/>
                <a:ea typeface="+mn-ea"/>
                <a:cs typeface="+mn-cs"/>
              </a:rPr>
              <a:t> own o</a:t>
            </a:r>
            <a:r>
              <a:rPr lang="en-US" sz="1200" b="0" i="0" u="none" strike="noStrike" kern="1200" dirty="0">
                <a:solidFill>
                  <a:schemeClr val="tx1"/>
                </a:solidFill>
                <a:effectLst/>
                <a:latin typeface="+mn-lt"/>
                <a:ea typeface="+mn-ea"/>
                <a:cs typeface="+mn-cs"/>
              </a:rPr>
              <a:t>nline Tour Diary, a private trip log that our tour director will update each evening. This is a sample from a real tour</a:t>
            </a:r>
            <a:r>
              <a:rPr lang="en-US" sz="1200" b="0" i="0" u="none" strike="noStrike" kern="1200" baseline="0" dirty="0">
                <a:solidFill>
                  <a:schemeClr val="tx1"/>
                </a:solidFill>
                <a:effectLst/>
                <a:latin typeface="+mn-lt"/>
                <a:ea typeface="+mn-ea"/>
                <a:cs typeface="+mn-cs"/>
              </a:rPr>
              <a:t>, so you can see the format. </a:t>
            </a:r>
            <a:r>
              <a:rPr lang="en-US" sz="1200" b="0" i="0" u="none" strike="noStrike" kern="1200" dirty="0">
                <a:solidFill>
                  <a:schemeClr val="tx1"/>
                </a:solidFill>
                <a:effectLst/>
                <a:latin typeface="+mn-lt"/>
                <a:ea typeface="+mn-ea"/>
                <a:cs typeface="+mn-cs"/>
              </a:rPr>
              <a:t>It provides a way for friends and family to check in on us every day, and see the incredible places we’ll</a:t>
            </a:r>
            <a:r>
              <a:rPr lang="en-US" sz="1200" b="0" i="0" u="none" strike="noStrike" kern="1200" baseline="0" dirty="0">
                <a:solidFill>
                  <a:schemeClr val="tx1"/>
                </a:solidFill>
                <a:effectLst/>
                <a:latin typeface="+mn-lt"/>
                <a:ea typeface="+mn-ea"/>
                <a:cs typeface="+mn-cs"/>
              </a:rPr>
              <a:t> be</a:t>
            </a:r>
            <a:r>
              <a:rPr lang="en-US" sz="1200" b="0" i="0" u="none" strike="noStrike" kern="1200" dirty="0">
                <a:solidFill>
                  <a:schemeClr val="tx1"/>
                </a:solidFill>
                <a:effectLst/>
                <a:latin typeface="+mn-lt"/>
                <a:ea typeface="+mn-ea"/>
                <a:cs typeface="+mn-cs"/>
              </a:rPr>
              <a:t> experiencing!</a:t>
            </a:r>
            <a:endParaRPr lang="en-US" dirty="0"/>
          </a:p>
        </p:txBody>
      </p:sp>
      <p:sp>
        <p:nvSpPr>
          <p:cNvPr id="4" name="Slide Number Placeholder 3"/>
          <p:cNvSpPr>
            <a:spLocks noGrp="1"/>
          </p:cNvSpPr>
          <p:nvPr>
            <p:ph type="sldNum" sz="quarter" idx="10"/>
          </p:nvPr>
        </p:nvSpPr>
        <p:spPr/>
        <p:txBody>
          <a:bodyPr/>
          <a:lstStyle/>
          <a:p>
            <a:pPr>
              <a:defRPr/>
            </a:pPr>
            <a:fld id="{A54C373E-34F0-4546-B49A-58817BA29741}" type="slidenum">
              <a:rPr lang="en-US" smtClean="0"/>
              <a:pPr>
                <a:defRPr/>
              </a:pPr>
              <a:t>11</a:t>
            </a:fld>
            <a:endParaRPr lang="en-US"/>
          </a:p>
        </p:txBody>
      </p:sp>
    </p:spTree>
    <p:extLst>
      <p:ext uri="{BB962C8B-B14F-4D97-AF65-F5344CB8AC3E}">
        <p14:creationId xmlns:p14="http://schemas.microsoft.com/office/powerpoint/2010/main" val="1925867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Explorica doesn’t believe in nickel-and-diming people once they’re on tour, so all their trips—including ours—are fully inclusive, providing everything</a:t>
            </a:r>
            <a:r>
              <a:rPr lang="en-US" sz="1200" b="0" i="0" u="none" strike="noStrike" kern="1200" baseline="0" dirty="0">
                <a:solidFill>
                  <a:schemeClr val="tx1"/>
                </a:solidFill>
                <a:effectLst/>
                <a:latin typeface="+mn-lt"/>
                <a:ea typeface="+mn-ea"/>
                <a:cs typeface="+mn-cs"/>
              </a:rPr>
              <a:t> we </a:t>
            </a:r>
            <a:r>
              <a:rPr lang="en-US" sz="1200" b="0" i="0" u="none" strike="noStrike" kern="1200" dirty="0">
                <a:solidFill>
                  <a:schemeClr val="tx1"/>
                </a:solidFill>
                <a:effectLst/>
                <a:latin typeface="+mn-lt"/>
                <a:ea typeface="+mn-ea"/>
                <a:cs typeface="+mn-cs"/>
              </a:rPr>
              <a:t>need for a remarkable experience: Flights, hotels, breakfasts and dinners, transportation in and around our destinations, entrance fees to attractions, guided sightseeing tours and more. And of course, all the industry-leading safety measures I talked about earlier are also included.</a:t>
            </a:r>
            <a:endParaRPr lang="en-US" b="0" dirty="0">
              <a:effectLst/>
            </a:endParaRPr>
          </a:p>
          <a:p>
            <a:r>
              <a:rPr lang="en-US" b="0" dirty="0">
                <a:effectLst/>
              </a:rPr>
              <a:t/>
            </a:r>
            <a:br>
              <a:rPr lang="en-US" b="0" dirty="0">
                <a:effectLst/>
              </a:rPr>
            </a:br>
            <a:r>
              <a:rPr lang="en-US" sz="1200" b="0" i="0" u="none" strike="noStrike" kern="1200" dirty="0">
                <a:solidFill>
                  <a:schemeClr val="tx1"/>
                </a:solidFill>
                <a:effectLst/>
                <a:latin typeface="+mn-lt"/>
                <a:ea typeface="+mn-ea"/>
                <a:cs typeface="+mn-cs"/>
              </a:rPr>
              <a:t>They even remind you about general travel costs, like tipping or the fee for obtaining a passport, so you’re prepared for what to expect.</a:t>
            </a:r>
            <a:endParaRPr lang="en-US" dirty="0"/>
          </a:p>
        </p:txBody>
      </p:sp>
      <p:sp>
        <p:nvSpPr>
          <p:cNvPr id="4" name="Slide Number Placeholder 3"/>
          <p:cNvSpPr>
            <a:spLocks noGrp="1"/>
          </p:cNvSpPr>
          <p:nvPr>
            <p:ph type="sldNum" sz="quarter" idx="10"/>
          </p:nvPr>
        </p:nvSpPr>
        <p:spPr/>
        <p:txBody>
          <a:bodyPr/>
          <a:lstStyle/>
          <a:p>
            <a:pPr>
              <a:defRPr/>
            </a:pPr>
            <a:fld id="{A54C373E-34F0-4546-B49A-58817BA29741}" type="slidenum">
              <a:rPr lang="en-US" smtClean="0"/>
              <a:pPr>
                <a:defRPr/>
              </a:pPr>
              <a:t>12</a:t>
            </a:fld>
            <a:endParaRPr lang="en-US"/>
          </a:p>
        </p:txBody>
      </p:sp>
    </p:spTree>
    <p:extLst>
      <p:ext uri="{BB962C8B-B14F-4D97-AF65-F5344CB8AC3E}">
        <p14:creationId xmlns:p14="http://schemas.microsoft.com/office/powerpoint/2010/main" val="98033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w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4724400"/>
          </a:xfrm>
          <a:prstGeom prst="rect">
            <a:avLst/>
          </a:prstGeom>
        </p:spPr>
      </p:pic>
      <p:sp>
        <p:nvSpPr>
          <p:cNvPr id="15" name="Freeform 14"/>
          <p:cNvSpPr/>
          <p:nvPr userDrawn="1"/>
        </p:nvSpPr>
        <p:spPr>
          <a:xfrm>
            <a:off x="0" y="4466276"/>
            <a:ext cx="9144000" cy="2391724"/>
          </a:xfrm>
          <a:custGeom>
            <a:avLst/>
            <a:gdLst>
              <a:gd name="connsiteX0" fmla="*/ 0 w 9144000"/>
              <a:gd name="connsiteY0" fmla="*/ 0 h 2108835"/>
              <a:gd name="connsiteX1" fmla="*/ 8466769 w 9144000"/>
              <a:gd name="connsiteY1" fmla="*/ 0 h 2108835"/>
              <a:gd name="connsiteX2" fmla="*/ 9144000 w 9144000"/>
              <a:gd name="connsiteY2" fmla="*/ 677231 h 2108835"/>
              <a:gd name="connsiteX3" fmla="*/ 9144000 w 9144000"/>
              <a:gd name="connsiteY3" fmla="*/ 2108835 h 2108835"/>
              <a:gd name="connsiteX4" fmla="*/ 0 w 9144000"/>
              <a:gd name="connsiteY4" fmla="*/ 2108835 h 2108835"/>
              <a:gd name="connsiteX5" fmla="*/ 0 w 9144000"/>
              <a:gd name="connsiteY5" fmla="*/ 0 h 2108835"/>
              <a:gd name="connsiteX0" fmla="*/ 0 w 9144000"/>
              <a:gd name="connsiteY0" fmla="*/ 282889 h 2391724"/>
              <a:gd name="connsiteX1" fmla="*/ 8466769 w 9144000"/>
              <a:gd name="connsiteY1" fmla="*/ 282889 h 2391724"/>
              <a:gd name="connsiteX2" fmla="*/ 9144000 w 9144000"/>
              <a:gd name="connsiteY2" fmla="*/ 0 h 2391724"/>
              <a:gd name="connsiteX3" fmla="*/ 9144000 w 9144000"/>
              <a:gd name="connsiteY3" fmla="*/ 2391724 h 2391724"/>
              <a:gd name="connsiteX4" fmla="*/ 0 w 9144000"/>
              <a:gd name="connsiteY4" fmla="*/ 2391724 h 2391724"/>
              <a:gd name="connsiteX5" fmla="*/ 0 w 9144000"/>
              <a:gd name="connsiteY5" fmla="*/ 282889 h 239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391724">
                <a:moveTo>
                  <a:pt x="0" y="282889"/>
                </a:moveTo>
                <a:lnTo>
                  <a:pt x="8466769" y="282889"/>
                </a:lnTo>
                <a:lnTo>
                  <a:pt x="9144000" y="0"/>
                </a:lnTo>
                <a:lnTo>
                  <a:pt x="9144000" y="2391724"/>
                </a:lnTo>
                <a:lnTo>
                  <a:pt x="0" y="2391724"/>
                </a:lnTo>
                <a:lnTo>
                  <a:pt x="0" y="282889"/>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 descr="\\explorica.com\share\Groups\Marketing\15.04.09 ERDI Presentation\flying_plane_graphic_line.png"/>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0" y="3933231"/>
            <a:ext cx="9296400" cy="1095969"/>
          </a:xfrm>
          <a:prstGeom prst="rect">
            <a:avLst/>
          </a:prstGeom>
          <a:noFill/>
          <a:effectLst>
            <a:outerShdw blurRad="50800" dist="38100" dir="5400000" algn="t" rotWithShape="0">
              <a:prstClr val="black">
                <a:alpha val="40000"/>
              </a:prstClr>
            </a:outerShdw>
          </a:effectLst>
        </p:spPr>
      </p:pic>
      <p:pic>
        <p:nvPicPr>
          <p:cNvPr id="11" name="Picture 10" descr="exp_RGB_NoTag-200x100.png"/>
          <p:cNvPicPr>
            <a:picLocks noChangeAspect="1"/>
          </p:cNvPicPr>
          <p:nvPr userDrawn="1"/>
        </p:nvPicPr>
        <p:blipFill>
          <a:blip r:embed="rId4" cstate="print"/>
          <a:stretch>
            <a:fillRect/>
          </a:stretch>
        </p:blipFill>
        <p:spPr>
          <a:xfrm>
            <a:off x="6934200" y="6019800"/>
            <a:ext cx="1905000" cy="952500"/>
          </a:xfrm>
          <a:prstGeom prst="rect">
            <a:avLst/>
          </a:prstGeom>
        </p:spPr>
      </p:pic>
      <p:sp>
        <p:nvSpPr>
          <p:cNvPr id="12" name="Text Placeholder 21"/>
          <p:cNvSpPr>
            <a:spLocks noGrp="1"/>
          </p:cNvSpPr>
          <p:nvPr>
            <p:ph type="body" sz="quarter" idx="11" hasCustomPrompt="1"/>
          </p:nvPr>
        </p:nvSpPr>
        <p:spPr>
          <a:xfrm>
            <a:off x="457200" y="5029200"/>
            <a:ext cx="8153400" cy="609600"/>
          </a:xfrm>
          <a:prstGeom prst="rect">
            <a:avLst/>
          </a:prstGeom>
        </p:spPr>
        <p:txBody>
          <a:bodyPr/>
          <a:lstStyle>
            <a:lvl1pPr marL="0">
              <a:buNone/>
              <a:defRPr sz="3600" b="0" baseline="0">
                <a:solidFill>
                  <a:schemeClr val="accent6"/>
                </a:solidFill>
                <a:latin typeface="Georgia" pitchFamily="18" charset="0"/>
              </a:defRPr>
            </a:lvl1pPr>
            <a:lvl2pPr marL="0" indent="0">
              <a:spcBef>
                <a:spcPts val="0"/>
              </a:spcBef>
              <a:buNone/>
              <a:defRPr b="1" baseline="0">
                <a:solidFill>
                  <a:srgbClr val="00B0F0"/>
                </a:solidFill>
              </a:defRPr>
            </a:lvl2pPr>
            <a:lvl3pPr>
              <a:buNone/>
              <a:defRPr/>
            </a:lvl3pPr>
            <a:lvl4pPr>
              <a:buNone/>
              <a:defRPr/>
            </a:lvl4pPr>
            <a:lvl5pPr>
              <a:buNone/>
              <a:defRPr/>
            </a:lvl5pPr>
          </a:lstStyle>
          <a:p>
            <a:pPr lvl="0"/>
            <a:r>
              <a:rPr lang="en-US" dirty="0"/>
              <a:t>Presentation Headline</a:t>
            </a:r>
          </a:p>
        </p:txBody>
      </p:sp>
      <p:sp>
        <p:nvSpPr>
          <p:cNvPr id="13" name="Text Placeholder 23"/>
          <p:cNvSpPr>
            <a:spLocks noGrp="1"/>
          </p:cNvSpPr>
          <p:nvPr>
            <p:ph type="body" sz="quarter" idx="12" hasCustomPrompt="1"/>
          </p:nvPr>
        </p:nvSpPr>
        <p:spPr>
          <a:xfrm>
            <a:off x="457200" y="5638800"/>
            <a:ext cx="8153400" cy="533400"/>
          </a:xfrm>
          <a:prstGeom prst="rect">
            <a:avLst/>
          </a:prstGeo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sz="2000" b="1">
                <a:solidFill>
                  <a:srgbClr val="00B0F0"/>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lang="en-US" dirty="0"/>
              <a:t>Subhead here if you have one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photo with bulleted text">
    <p:spTree>
      <p:nvGrpSpPr>
        <p:cNvPr id="1" name=""/>
        <p:cNvGrpSpPr/>
        <p:nvPr/>
      </p:nvGrpSpPr>
      <p:grpSpPr>
        <a:xfrm>
          <a:off x="0" y="0"/>
          <a:ext cx="0" cy="0"/>
          <a:chOff x="0" y="0"/>
          <a:chExt cx="0" cy="0"/>
        </a:xfrm>
      </p:grpSpPr>
      <p:sp>
        <p:nvSpPr>
          <p:cNvPr id="12" name="Picture Placeholder 14"/>
          <p:cNvSpPr>
            <a:spLocks noGrp="1"/>
          </p:cNvSpPr>
          <p:nvPr>
            <p:ph type="pic" sz="quarter" idx="11"/>
          </p:nvPr>
        </p:nvSpPr>
        <p:spPr>
          <a:xfrm>
            <a:off x="0" y="838200"/>
            <a:ext cx="4114800" cy="6019800"/>
          </a:xfrm>
          <a:prstGeom prst="rect">
            <a:avLst/>
          </a:prstGeom>
        </p:spPr>
        <p:txBody>
          <a:bodyPr/>
          <a:lstStyle/>
          <a:p>
            <a:endParaRPr lang="en-US"/>
          </a:p>
        </p:txBody>
      </p:sp>
      <p:pic>
        <p:nvPicPr>
          <p:cNvPr id="11" name="Picture 2" descr="\\explorica.com\share\Groups\Marketing\15.04.09 ERDI Presentation\flying_plane_graphic.png"/>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0"/>
            <a:ext cx="9296400" cy="1095969"/>
          </a:xfrm>
          <a:prstGeom prst="rect">
            <a:avLst/>
          </a:prstGeom>
          <a:noFill/>
          <a:effectLst/>
        </p:spPr>
      </p:pic>
      <p:sp>
        <p:nvSpPr>
          <p:cNvPr id="8" name="Title 7"/>
          <p:cNvSpPr>
            <a:spLocks noGrp="1"/>
          </p:cNvSpPr>
          <p:nvPr>
            <p:ph type="title"/>
          </p:nvPr>
        </p:nvSpPr>
        <p:spPr>
          <a:xfrm>
            <a:off x="428464" y="20194"/>
            <a:ext cx="7337379" cy="803513"/>
          </a:xfrm>
          <a:prstGeom prst="rect">
            <a:avLst/>
          </a:prstGeom>
        </p:spPr>
        <p:txBody>
          <a:bodyPr anchor="ctr" anchorCtr="0"/>
          <a:lstStyle>
            <a:lvl1pPr>
              <a:defRPr sz="3000"/>
            </a:lvl1pPr>
          </a:lstStyle>
          <a:p>
            <a:r>
              <a:rPr lang="en-US" dirty="0"/>
              <a:t>Click to edit Master title style</a:t>
            </a:r>
          </a:p>
        </p:txBody>
      </p:sp>
      <p:pic>
        <p:nvPicPr>
          <p:cNvPr id="30" name="Picture 29" descr="expE_Logo.w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60107" y="6461860"/>
            <a:ext cx="305458" cy="165457"/>
          </a:xfrm>
          <a:prstGeom prst="rect">
            <a:avLst/>
          </a:prstGeom>
        </p:spPr>
      </p:pic>
      <p:sp>
        <p:nvSpPr>
          <p:cNvPr id="9" name="TextBox 8"/>
          <p:cNvSpPr txBox="1"/>
          <p:nvPr userDrawn="1"/>
        </p:nvSpPr>
        <p:spPr>
          <a:xfrm>
            <a:off x="7696200" y="6377023"/>
            <a:ext cx="1447800" cy="252377"/>
          </a:xfrm>
          <a:prstGeom prst="rect">
            <a:avLst/>
          </a:prstGeom>
          <a:solidFill>
            <a:srgbClr val="F99901"/>
          </a:solidFill>
        </p:spPr>
        <p:txBody>
          <a:bodyPr wrap="square" lIns="91440" tIns="18288" rIns="45720" bIns="18288" rtlCol="0" anchor="t" anchorCtr="0">
            <a:spAutoFit/>
          </a:bodyPr>
          <a:lstStyle/>
          <a:p>
            <a:r>
              <a:rPr lang="en-US" sz="1400" dirty="0">
                <a:solidFill>
                  <a:schemeClr val="bg1"/>
                </a:solidFill>
                <a:latin typeface="Arial" pitchFamily="34" charset="0"/>
                <a:cs typeface="Arial" pitchFamily="34" charset="0"/>
              </a:rPr>
              <a:t>explorica.com</a:t>
            </a:r>
          </a:p>
        </p:txBody>
      </p:sp>
      <p:sp>
        <p:nvSpPr>
          <p:cNvPr id="13" name="Text Placeholder 6"/>
          <p:cNvSpPr>
            <a:spLocks noGrp="1"/>
          </p:cNvSpPr>
          <p:nvPr>
            <p:ph type="body" sz="quarter" idx="12"/>
          </p:nvPr>
        </p:nvSpPr>
        <p:spPr>
          <a:xfrm>
            <a:off x="4572000" y="1188720"/>
            <a:ext cx="3733800" cy="4714875"/>
          </a:xfrm>
          <a:prstGeom prst="rect">
            <a:avLst/>
          </a:prstGeom>
        </p:spPr>
        <p:txBody>
          <a:bodyPr lIns="91440">
            <a:noAutofit/>
          </a:bodyPr>
          <a:lstStyle>
            <a:lvl1pPr marL="0">
              <a:spcBef>
                <a:spcPts val="1200"/>
              </a:spcBef>
              <a:buNone/>
              <a:defRPr sz="2500" b="1">
                <a:solidFill>
                  <a:srgbClr val="26A5DF"/>
                </a:solidFill>
                <a:latin typeface="Arial" pitchFamily="34" charset="0"/>
                <a:cs typeface="Arial" pitchFamily="34" charset="0"/>
              </a:defRPr>
            </a:lvl1pPr>
            <a:lvl2pPr marL="182880" indent="-182880">
              <a:spcBef>
                <a:spcPts val="300"/>
              </a:spcBef>
              <a:defRPr sz="1800" baseline="0">
                <a:latin typeface="Arial" pitchFamily="34" charset="0"/>
                <a:cs typeface="Arial" pitchFamily="34" charset="0"/>
              </a:defRPr>
            </a:lvl2pPr>
            <a:lvl3pPr marL="548640" indent="-182880">
              <a:spcBef>
                <a:spcPts val="600"/>
              </a:spcBef>
              <a:defRPr sz="1600">
                <a:latin typeface="Arial" pitchFamily="34" charset="0"/>
                <a:cs typeface="Arial" pitchFamily="34" charset="0"/>
              </a:defRPr>
            </a:lvl3pPr>
            <a:lvl4pPr marL="731520" indent="-182880">
              <a:spcBef>
                <a:spcPts val="600"/>
              </a:spcBef>
              <a:defRPr sz="1600">
                <a:latin typeface="Arial" pitchFamily="34" charset="0"/>
                <a:cs typeface="Arial" pitchFamily="34" charset="0"/>
              </a:defRPr>
            </a:lvl4pPr>
            <a:lvl5pPr marL="914400" indent="-274320">
              <a:defRPr sz="1600">
                <a:latin typeface="Arial" pitchFamily="34" charset="0"/>
                <a:cs typeface="Arial" pitchFamily="34" charset="0"/>
              </a:defRPr>
            </a:lvl5pPr>
          </a:lstStyle>
          <a:p>
            <a:pPr lvl="0"/>
            <a:r>
              <a:rPr lang="en-US" dirty="0"/>
              <a:t>Click to edit Master text styles</a:t>
            </a:r>
          </a:p>
          <a:p>
            <a:pPr lvl="1"/>
            <a:r>
              <a:rPr lang="en-US" dirty="0"/>
              <a:t>Second level goes here and indents itself</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457200" y="6356350"/>
            <a:ext cx="407867" cy="365125"/>
          </a:xfrm>
          <a:prstGeom prst="rect">
            <a:avLst/>
          </a:prstGeom>
        </p:spPr>
        <p:txBody>
          <a:bodyPr vert="horz" lIns="91440" tIns="45720" rIns="91440" bIns="45720" rtlCol="0" anchor="ctr"/>
          <a:lstStyle>
            <a:lvl1pPr algn="r">
              <a:defRPr sz="700">
                <a:solidFill>
                  <a:schemeClr val="tx1">
                    <a:tint val="75000"/>
                  </a:schemeClr>
                </a:solidFill>
                <a:latin typeface="Verdana"/>
                <a:cs typeface="Verdana"/>
              </a:defRPr>
            </a:lvl1pPr>
          </a:lstStyle>
          <a:p>
            <a:fld id="{1748E1F9-A59F-6A42-8F0F-AC2A899E5C9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photo with paragraph text">
    <p:spTree>
      <p:nvGrpSpPr>
        <p:cNvPr id="1" name=""/>
        <p:cNvGrpSpPr/>
        <p:nvPr/>
      </p:nvGrpSpPr>
      <p:grpSpPr>
        <a:xfrm>
          <a:off x="0" y="0"/>
          <a:ext cx="0" cy="0"/>
          <a:chOff x="0" y="0"/>
          <a:chExt cx="0" cy="0"/>
        </a:xfrm>
      </p:grpSpPr>
      <p:sp>
        <p:nvSpPr>
          <p:cNvPr id="12" name="Picture Placeholder 14"/>
          <p:cNvSpPr>
            <a:spLocks noGrp="1"/>
          </p:cNvSpPr>
          <p:nvPr>
            <p:ph type="pic" sz="quarter" idx="11"/>
          </p:nvPr>
        </p:nvSpPr>
        <p:spPr>
          <a:xfrm>
            <a:off x="0" y="838200"/>
            <a:ext cx="4114800" cy="6019800"/>
          </a:xfrm>
          <a:prstGeom prst="rect">
            <a:avLst/>
          </a:prstGeom>
        </p:spPr>
        <p:txBody>
          <a:bodyPr/>
          <a:lstStyle/>
          <a:p>
            <a:endParaRPr lang="en-US"/>
          </a:p>
        </p:txBody>
      </p:sp>
      <p:pic>
        <p:nvPicPr>
          <p:cNvPr id="11" name="Picture 2" descr="\\explorica.com\share\Groups\Marketing\15.04.09 ERDI Presentation\flying_plane_graphic.png"/>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0"/>
            <a:ext cx="9296400" cy="1095969"/>
          </a:xfrm>
          <a:prstGeom prst="rect">
            <a:avLst/>
          </a:prstGeom>
          <a:noFill/>
          <a:effectLst/>
        </p:spPr>
      </p:pic>
      <p:sp>
        <p:nvSpPr>
          <p:cNvPr id="8" name="Title 7"/>
          <p:cNvSpPr>
            <a:spLocks noGrp="1"/>
          </p:cNvSpPr>
          <p:nvPr>
            <p:ph type="title"/>
          </p:nvPr>
        </p:nvSpPr>
        <p:spPr>
          <a:xfrm>
            <a:off x="428464" y="20194"/>
            <a:ext cx="7337379" cy="803513"/>
          </a:xfrm>
          <a:prstGeom prst="rect">
            <a:avLst/>
          </a:prstGeom>
        </p:spPr>
        <p:txBody>
          <a:bodyPr anchor="ctr" anchorCtr="0"/>
          <a:lstStyle>
            <a:lvl1pPr>
              <a:defRPr sz="3000"/>
            </a:lvl1pPr>
          </a:lstStyle>
          <a:p>
            <a:r>
              <a:rPr lang="en-US" dirty="0"/>
              <a:t>Click to edit Master title style</a:t>
            </a:r>
          </a:p>
        </p:txBody>
      </p:sp>
      <p:pic>
        <p:nvPicPr>
          <p:cNvPr id="30" name="Picture 29" descr="expE_Logo.w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60107" y="6461860"/>
            <a:ext cx="305458" cy="165457"/>
          </a:xfrm>
          <a:prstGeom prst="rect">
            <a:avLst/>
          </a:prstGeom>
        </p:spPr>
      </p:pic>
      <p:sp>
        <p:nvSpPr>
          <p:cNvPr id="9" name="TextBox 8"/>
          <p:cNvSpPr txBox="1"/>
          <p:nvPr userDrawn="1"/>
        </p:nvSpPr>
        <p:spPr>
          <a:xfrm>
            <a:off x="7696200" y="6377023"/>
            <a:ext cx="1447800" cy="252377"/>
          </a:xfrm>
          <a:prstGeom prst="rect">
            <a:avLst/>
          </a:prstGeom>
          <a:solidFill>
            <a:srgbClr val="F99901"/>
          </a:solidFill>
        </p:spPr>
        <p:txBody>
          <a:bodyPr wrap="square" lIns="91440" tIns="18288" rIns="45720" bIns="18288" rtlCol="0" anchor="t" anchorCtr="0">
            <a:spAutoFit/>
          </a:bodyPr>
          <a:lstStyle/>
          <a:p>
            <a:r>
              <a:rPr lang="en-US" sz="1400" dirty="0">
                <a:solidFill>
                  <a:schemeClr val="bg1"/>
                </a:solidFill>
                <a:latin typeface="Arial" pitchFamily="34" charset="0"/>
                <a:cs typeface="Arial" pitchFamily="34" charset="0"/>
              </a:rPr>
              <a:t>explorica.com</a:t>
            </a:r>
          </a:p>
        </p:txBody>
      </p:sp>
      <p:sp>
        <p:nvSpPr>
          <p:cNvPr id="13" name="Text Placeholder 6"/>
          <p:cNvSpPr>
            <a:spLocks noGrp="1"/>
          </p:cNvSpPr>
          <p:nvPr>
            <p:ph type="body" sz="quarter" idx="12" hasCustomPrompt="1"/>
          </p:nvPr>
        </p:nvSpPr>
        <p:spPr>
          <a:xfrm>
            <a:off x="4572000" y="1188720"/>
            <a:ext cx="3733800" cy="4714875"/>
          </a:xfrm>
          <a:prstGeom prst="rect">
            <a:avLst/>
          </a:prstGeom>
        </p:spPr>
        <p:txBody>
          <a:bodyPr lIns="91440">
            <a:noAutofit/>
          </a:bodyPr>
          <a:lstStyle>
            <a:lvl1pPr marL="0" marR="0" indent="-164592" algn="l" defTabSz="457200" rtl="0" eaLnBrk="1" fontAlgn="auto" latinLnBrk="0" hangingPunct="1">
              <a:lnSpc>
                <a:spcPct val="100000"/>
              </a:lnSpc>
              <a:spcBef>
                <a:spcPts val="1200"/>
              </a:spcBef>
              <a:spcAft>
                <a:spcPts val="0"/>
              </a:spcAft>
              <a:buClrTx/>
              <a:buSzPct val="115000"/>
              <a:buFont typeface="Verdana Bold"/>
              <a:buNone/>
              <a:tabLst/>
              <a:defRPr sz="1800" b="0" baseline="0">
                <a:solidFill>
                  <a:schemeClr val="tx1"/>
                </a:solidFill>
                <a:latin typeface="Arial" pitchFamily="34" charset="0"/>
                <a:cs typeface="Arial" pitchFamily="34" charset="0"/>
              </a:defRPr>
            </a:lvl1pPr>
            <a:lvl2pPr marL="182880" indent="-182880">
              <a:spcBef>
                <a:spcPts val="300"/>
              </a:spcBef>
              <a:defRPr sz="2000" baseline="0">
                <a:latin typeface="Arial" pitchFamily="34" charset="0"/>
                <a:cs typeface="Arial" pitchFamily="34" charset="0"/>
              </a:defRPr>
            </a:lvl2pPr>
            <a:lvl3pPr marL="548640" indent="-182880">
              <a:spcBef>
                <a:spcPts val="600"/>
              </a:spcBef>
              <a:defRPr sz="1800">
                <a:latin typeface="Arial" pitchFamily="34" charset="0"/>
                <a:cs typeface="Arial" pitchFamily="34" charset="0"/>
              </a:defRPr>
            </a:lvl3pPr>
            <a:lvl4pPr marL="731520" indent="-182880">
              <a:spcBef>
                <a:spcPts val="600"/>
              </a:spcBef>
              <a:defRPr sz="1800">
                <a:latin typeface="Arial" pitchFamily="34" charset="0"/>
                <a:cs typeface="Arial" pitchFamily="34" charset="0"/>
              </a:defRPr>
            </a:lvl4pPr>
            <a:lvl5pPr marL="914400" indent="-274320">
              <a:defRPr sz="1800">
                <a:latin typeface="Arial" pitchFamily="34" charset="0"/>
                <a:cs typeface="Arial" pitchFamily="34" charset="0"/>
              </a:defRPr>
            </a:lvl5pPr>
          </a:lstStyle>
          <a:p>
            <a:pPr marL="0" marR="0" lvl="0" indent="-164592" algn="l" defTabSz="457200" rtl="0" eaLnBrk="1" fontAlgn="auto" latinLnBrk="0" hangingPunct="1">
              <a:lnSpc>
                <a:spcPct val="100000"/>
              </a:lnSpc>
              <a:spcBef>
                <a:spcPts val="1200"/>
              </a:spcBef>
              <a:spcAft>
                <a:spcPts val="0"/>
              </a:spcAft>
              <a:buClrTx/>
              <a:buSzPct val="115000"/>
              <a:buFont typeface="Verdana Bold"/>
              <a:buNone/>
              <a:tabLst/>
              <a:defRPr/>
            </a:pPr>
            <a:r>
              <a:rPr lang="en-US" dirty="0"/>
              <a:t>A paragraph of information or a quote can go here </a:t>
            </a:r>
            <a:r>
              <a:rPr lang="en-US" dirty="0" err="1"/>
              <a:t>lorem</a:t>
            </a:r>
            <a:r>
              <a:rPr lang="en-US" dirty="0"/>
              <a:t> </a:t>
            </a:r>
            <a:r>
              <a:rPr lang="en-US" dirty="0" err="1"/>
              <a:t>ipsum</a:t>
            </a:r>
            <a:r>
              <a:rPr lang="en-US" dirty="0"/>
              <a:t> dolor sit </a:t>
            </a:r>
            <a:r>
              <a:rPr lang="en-US" dirty="0" err="1"/>
              <a:t>amet</a:t>
            </a:r>
            <a:r>
              <a:rPr lang="en-US" dirty="0"/>
              <a:t> </a:t>
            </a:r>
            <a:r>
              <a:rPr lang="en-US" dirty="0" err="1"/>
              <a:t>consequiter</a:t>
            </a:r>
            <a:r>
              <a:rPr lang="en-US" dirty="0"/>
              <a:t> </a:t>
            </a:r>
            <a:r>
              <a:rPr lang="en-US" dirty="0" err="1"/>
              <a:t>adipscing</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consequiter</a:t>
            </a:r>
            <a:r>
              <a:rPr lang="en-US" dirty="0"/>
              <a:t> </a:t>
            </a:r>
            <a:r>
              <a:rPr lang="en-US" dirty="0" err="1"/>
              <a:t>adipscing</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consequiter</a:t>
            </a:r>
            <a:r>
              <a:rPr lang="en-US" dirty="0"/>
              <a:t> </a:t>
            </a:r>
            <a:r>
              <a:rPr lang="en-US" dirty="0" err="1"/>
              <a:t>adipscing</a:t>
            </a:r>
            <a:r>
              <a:rPr lang="en-US" dirty="0"/>
              <a:t>.</a:t>
            </a:r>
          </a:p>
        </p:txBody>
      </p:sp>
      <p:sp>
        <p:nvSpPr>
          <p:cNvPr id="10" name="Slide Number Placeholder 5"/>
          <p:cNvSpPr>
            <a:spLocks noGrp="1"/>
          </p:cNvSpPr>
          <p:nvPr>
            <p:ph type="sldNum" sz="quarter" idx="4"/>
          </p:nvPr>
        </p:nvSpPr>
        <p:spPr>
          <a:xfrm>
            <a:off x="457200" y="6356350"/>
            <a:ext cx="407867" cy="365125"/>
          </a:xfrm>
          <a:prstGeom prst="rect">
            <a:avLst/>
          </a:prstGeom>
        </p:spPr>
        <p:txBody>
          <a:bodyPr vert="horz" lIns="91440" tIns="45720" rIns="91440" bIns="45720" rtlCol="0" anchor="ctr"/>
          <a:lstStyle>
            <a:lvl1pPr algn="r">
              <a:defRPr sz="700">
                <a:solidFill>
                  <a:schemeClr val="tx1">
                    <a:tint val="75000"/>
                  </a:schemeClr>
                </a:solidFill>
                <a:latin typeface="Verdana"/>
                <a:cs typeface="Verdana"/>
              </a:defRPr>
            </a:lvl1pPr>
          </a:lstStyle>
          <a:p>
            <a:fld id="{1748E1F9-A59F-6A42-8F0F-AC2A899E5C9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hoto with bulleted text">
    <p:spTree>
      <p:nvGrpSpPr>
        <p:cNvPr id="1" name=""/>
        <p:cNvGrpSpPr/>
        <p:nvPr/>
      </p:nvGrpSpPr>
      <p:grpSpPr>
        <a:xfrm>
          <a:off x="0" y="0"/>
          <a:ext cx="0" cy="0"/>
          <a:chOff x="0" y="0"/>
          <a:chExt cx="0" cy="0"/>
        </a:xfrm>
      </p:grpSpPr>
      <p:sp>
        <p:nvSpPr>
          <p:cNvPr id="12" name="Picture Placeholder 14"/>
          <p:cNvSpPr>
            <a:spLocks noGrp="1"/>
          </p:cNvSpPr>
          <p:nvPr>
            <p:ph type="pic" sz="quarter" idx="11"/>
          </p:nvPr>
        </p:nvSpPr>
        <p:spPr>
          <a:xfrm>
            <a:off x="4953000" y="1371600"/>
            <a:ext cx="3200400" cy="4682067"/>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91440" indent="0">
              <a:buNone/>
              <a:defRPr/>
            </a:lvl1pPr>
          </a:lstStyle>
          <a:p>
            <a:endParaRPr lang="en-US" dirty="0"/>
          </a:p>
        </p:txBody>
      </p:sp>
      <p:pic>
        <p:nvPicPr>
          <p:cNvPr id="11" name="Picture 2" descr="\\explorica.com\share\Groups\Marketing\15.04.09 ERDI Presentation\flying_plane_graphic.png"/>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0" y="0"/>
            <a:ext cx="9296400" cy="1095969"/>
          </a:xfrm>
          <a:prstGeom prst="rect">
            <a:avLst/>
          </a:prstGeom>
          <a:noFill/>
          <a:effectLst/>
        </p:spPr>
      </p:pic>
      <p:sp>
        <p:nvSpPr>
          <p:cNvPr id="8" name="Title 7"/>
          <p:cNvSpPr>
            <a:spLocks noGrp="1"/>
          </p:cNvSpPr>
          <p:nvPr>
            <p:ph type="title"/>
          </p:nvPr>
        </p:nvSpPr>
        <p:spPr>
          <a:xfrm>
            <a:off x="428464" y="20194"/>
            <a:ext cx="7337379" cy="803513"/>
          </a:xfrm>
          <a:prstGeom prst="rect">
            <a:avLst/>
          </a:prstGeom>
        </p:spPr>
        <p:txBody>
          <a:bodyPr anchor="ctr" anchorCtr="0"/>
          <a:lstStyle>
            <a:lvl1pPr>
              <a:defRPr sz="3000"/>
            </a:lvl1pPr>
          </a:lstStyle>
          <a:p>
            <a:r>
              <a:rPr lang="en-US" dirty="0"/>
              <a:t>Click to edit Master title style</a:t>
            </a:r>
          </a:p>
        </p:txBody>
      </p:sp>
      <p:pic>
        <p:nvPicPr>
          <p:cNvPr id="30" name="Picture 29" descr="expE_Logo.wm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960107" y="6461860"/>
            <a:ext cx="305458" cy="165457"/>
          </a:xfrm>
          <a:prstGeom prst="rect">
            <a:avLst/>
          </a:prstGeom>
        </p:spPr>
      </p:pic>
      <p:sp>
        <p:nvSpPr>
          <p:cNvPr id="9" name="TextBox 8"/>
          <p:cNvSpPr txBox="1"/>
          <p:nvPr userDrawn="1"/>
        </p:nvSpPr>
        <p:spPr>
          <a:xfrm>
            <a:off x="7696200" y="6377023"/>
            <a:ext cx="1447800" cy="252377"/>
          </a:xfrm>
          <a:prstGeom prst="rect">
            <a:avLst/>
          </a:prstGeom>
          <a:solidFill>
            <a:srgbClr val="F99901"/>
          </a:solidFill>
        </p:spPr>
        <p:txBody>
          <a:bodyPr wrap="square" lIns="91440" tIns="18288" rIns="45720" bIns="18288" rtlCol="0" anchor="t" anchorCtr="0">
            <a:spAutoFit/>
          </a:bodyPr>
          <a:lstStyle/>
          <a:p>
            <a:r>
              <a:rPr lang="en-US" sz="1400" dirty="0">
                <a:solidFill>
                  <a:schemeClr val="bg1"/>
                </a:solidFill>
                <a:latin typeface="Arial" pitchFamily="34" charset="0"/>
                <a:cs typeface="Arial" pitchFamily="34" charset="0"/>
              </a:rPr>
              <a:t>explorica.com</a:t>
            </a:r>
          </a:p>
        </p:txBody>
      </p:sp>
      <p:sp>
        <p:nvSpPr>
          <p:cNvPr id="13" name="Text Placeholder 6"/>
          <p:cNvSpPr>
            <a:spLocks noGrp="1"/>
          </p:cNvSpPr>
          <p:nvPr>
            <p:ph type="body" sz="quarter" idx="12"/>
          </p:nvPr>
        </p:nvSpPr>
        <p:spPr>
          <a:xfrm>
            <a:off x="533400" y="1188720"/>
            <a:ext cx="3733800" cy="4714875"/>
          </a:xfrm>
          <a:prstGeom prst="rect">
            <a:avLst/>
          </a:prstGeom>
        </p:spPr>
        <p:txBody>
          <a:bodyPr lIns="91440">
            <a:noAutofit/>
          </a:bodyPr>
          <a:lstStyle>
            <a:lvl1pPr marL="0">
              <a:spcBef>
                <a:spcPts val="1200"/>
              </a:spcBef>
              <a:buNone/>
              <a:defRPr sz="2500" b="1">
                <a:solidFill>
                  <a:srgbClr val="26A5DF"/>
                </a:solidFill>
                <a:latin typeface="Arial" pitchFamily="34" charset="0"/>
                <a:cs typeface="Arial" pitchFamily="34" charset="0"/>
              </a:defRPr>
            </a:lvl1pPr>
            <a:lvl2pPr marL="182880" indent="-182880">
              <a:spcBef>
                <a:spcPts val="300"/>
              </a:spcBef>
              <a:defRPr sz="1800" baseline="0">
                <a:latin typeface="Arial" pitchFamily="34" charset="0"/>
                <a:cs typeface="Arial" pitchFamily="34" charset="0"/>
              </a:defRPr>
            </a:lvl2pPr>
            <a:lvl3pPr marL="548640" indent="-182880">
              <a:spcBef>
                <a:spcPts val="600"/>
              </a:spcBef>
              <a:defRPr sz="1600">
                <a:latin typeface="Arial" pitchFamily="34" charset="0"/>
                <a:cs typeface="Arial" pitchFamily="34" charset="0"/>
              </a:defRPr>
            </a:lvl3pPr>
            <a:lvl4pPr marL="731520" indent="-182880">
              <a:spcBef>
                <a:spcPts val="600"/>
              </a:spcBef>
              <a:defRPr sz="1600">
                <a:latin typeface="Arial" pitchFamily="34" charset="0"/>
                <a:cs typeface="Arial" pitchFamily="34" charset="0"/>
              </a:defRPr>
            </a:lvl4pPr>
            <a:lvl5pPr marL="914400" indent="-274320">
              <a:defRPr sz="1600">
                <a:latin typeface="Arial" pitchFamily="34" charset="0"/>
                <a:cs typeface="Arial" pitchFamily="34" charset="0"/>
              </a:defRPr>
            </a:lvl5pPr>
          </a:lstStyle>
          <a:p>
            <a:pPr lvl="0"/>
            <a:r>
              <a:rPr lang="en-US" dirty="0"/>
              <a:t>Click to edit Master text styles</a:t>
            </a:r>
          </a:p>
          <a:p>
            <a:pPr lvl="1"/>
            <a:r>
              <a:rPr lang="en-US" dirty="0"/>
              <a:t>Second level goes here and indents itself</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457200" y="6356350"/>
            <a:ext cx="407867" cy="365125"/>
          </a:xfrm>
          <a:prstGeom prst="rect">
            <a:avLst/>
          </a:prstGeom>
        </p:spPr>
        <p:txBody>
          <a:bodyPr vert="horz" lIns="91440" tIns="45720" rIns="91440" bIns="45720" rtlCol="0" anchor="ctr"/>
          <a:lstStyle>
            <a:lvl1pPr algn="r">
              <a:defRPr sz="700">
                <a:solidFill>
                  <a:schemeClr val="tx1">
                    <a:tint val="75000"/>
                  </a:schemeClr>
                </a:solidFill>
                <a:latin typeface="Verdana"/>
                <a:cs typeface="Verdana"/>
              </a:defRPr>
            </a:lvl1pPr>
          </a:lstStyle>
          <a:p>
            <a:fld id="{1748E1F9-A59F-6A42-8F0F-AC2A899E5C9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tinerary slide">
    <p:spTree>
      <p:nvGrpSpPr>
        <p:cNvPr id="1" name=""/>
        <p:cNvGrpSpPr/>
        <p:nvPr/>
      </p:nvGrpSpPr>
      <p:grpSpPr>
        <a:xfrm>
          <a:off x="0" y="0"/>
          <a:ext cx="0" cy="0"/>
          <a:chOff x="0" y="0"/>
          <a:chExt cx="0" cy="0"/>
        </a:xfrm>
      </p:grpSpPr>
      <p:pic>
        <p:nvPicPr>
          <p:cNvPr id="11" name="Picture 2" descr="\\explorica.com\share\Groups\Marketing\15.04.09 ERDI Presentation\flying_plane_graphic.png"/>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0"/>
            <a:ext cx="9296400" cy="1095969"/>
          </a:xfrm>
          <a:prstGeom prst="rect">
            <a:avLst/>
          </a:prstGeom>
          <a:noFill/>
          <a:effectLst/>
        </p:spPr>
      </p:pic>
      <p:sp>
        <p:nvSpPr>
          <p:cNvPr id="8" name="Title 7"/>
          <p:cNvSpPr>
            <a:spLocks noGrp="1"/>
          </p:cNvSpPr>
          <p:nvPr>
            <p:ph type="title" hasCustomPrompt="1"/>
          </p:nvPr>
        </p:nvSpPr>
        <p:spPr>
          <a:xfrm>
            <a:off x="428464" y="20194"/>
            <a:ext cx="7337379" cy="803513"/>
          </a:xfrm>
          <a:prstGeom prst="rect">
            <a:avLst/>
          </a:prstGeom>
        </p:spPr>
        <p:txBody>
          <a:bodyPr anchor="ctr" anchorCtr="0"/>
          <a:lstStyle>
            <a:lvl1pPr>
              <a:defRPr sz="3000"/>
            </a:lvl1pPr>
          </a:lstStyle>
          <a:p>
            <a:r>
              <a:rPr lang="en-US" dirty="0"/>
              <a:t>Where we’re going</a:t>
            </a:r>
          </a:p>
        </p:txBody>
      </p:sp>
      <p:pic>
        <p:nvPicPr>
          <p:cNvPr id="30" name="Picture 29" descr="expE_Logo.w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60107" y="6461860"/>
            <a:ext cx="305458" cy="165457"/>
          </a:xfrm>
          <a:prstGeom prst="rect">
            <a:avLst/>
          </a:prstGeom>
        </p:spPr>
      </p:pic>
      <p:sp>
        <p:nvSpPr>
          <p:cNvPr id="9" name="TextBox 8"/>
          <p:cNvSpPr txBox="1"/>
          <p:nvPr userDrawn="1"/>
        </p:nvSpPr>
        <p:spPr>
          <a:xfrm>
            <a:off x="7696200" y="6377023"/>
            <a:ext cx="1447800" cy="252377"/>
          </a:xfrm>
          <a:prstGeom prst="rect">
            <a:avLst/>
          </a:prstGeom>
          <a:solidFill>
            <a:srgbClr val="F99901"/>
          </a:solidFill>
        </p:spPr>
        <p:txBody>
          <a:bodyPr wrap="square" lIns="91440" tIns="18288" rIns="45720" bIns="18288" rtlCol="0" anchor="t" anchorCtr="0">
            <a:spAutoFit/>
          </a:bodyPr>
          <a:lstStyle/>
          <a:p>
            <a:r>
              <a:rPr lang="en-US" sz="1400" dirty="0">
                <a:solidFill>
                  <a:schemeClr val="bg1"/>
                </a:solidFill>
                <a:latin typeface="Arial" pitchFamily="34" charset="0"/>
                <a:cs typeface="Arial" pitchFamily="34" charset="0"/>
              </a:rPr>
              <a:t>explorica.com</a:t>
            </a:r>
          </a:p>
        </p:txBody>
      </p:sp>
      <p:sp>
        <p:nvSpPr>
          <p:cNvPr id="13" name="Text Placeholder 6"/>
          <p:cNvSpPr>
            <a:spLocks noGrp="1"/>
          </p:cNvSpPr>
          <p:nvPr>
            <p:ph type="body" sz="quarter" idx="12" hasCustomPrompt="1"/>
          </p:nvPr>
        </p:nvSpPr>
        <p:spPr>
          <a:xfrm>
            <a:off x="533400" y="1188720"/>
            <a:ext cx="4648200" cy="332893"/>
          </a:xfrm>
          <a:prstGeom prst="rect">
            <a:avLst/>
          </a:prstGeom>
        </p:spPr>
        <p:txBody>
          <a:bodyPr lIns="91440">
            <a:noAutofit/>
          </a:bodyPr>
          <a:lstStyle>
            <a:lvl1pPr marL="0">
              <a:spcBef>
                <a:spcPts val="1200"/>
              </a:spcBef>
              <a:buNone/>
              <a:defRPr sz="2500" b="1">
                <a:solidFill>
                  <a:srgbClr val="26A5DF"/>
                </a:solidFill>
                <a:latin typeface="Arial" pitchFamily="34" charset="0"/>
                <a:cs typeface="Arial" pitchFamily="34" charset="0"/>
              </a:defRPr>
            </a:lvl1pPr>
            <a:lvl2pPr marL="182880" indent="-182880">
              <a:spcBef>
                <a:spcPts val="300"/>
              </a:spcBef>
              <a:defRPr sz="1400" baseline="0">
                <a:latin typeface="Arial" pitchFamily="34" charset="0"/>
                <a:cs typeface="Arial" pitchFamily="34" charset="0"/>
              </a:defRPr>
            </a:lvl2pPr>
            <a:lvl3pPr marL="548640" indent="-182880">
              <a:spcBef>
                <a:spcPts val="600"/>
              </a:spcBef>
              <a:defRPr sz="1200" baseline="0">
                <a:latin typeface="Arial" pitchFamily="34" charset="0"/>
                <a:cs typeface="Arial" pitchFamily="34" charset="0"/>
              </a:defRPr>
            </a:lvl3pPr>
            <a:lvl4pPr marL="731520" indent="-182880">
              <a:spcBef>
                <a:spcPts val="600"/>
              </a:spcBef>
              <a:defRPr sz="1000" baseline="0">
                <a:latin typeface="Arial" pitchFamily="34" charset="0"/>
                <a:cs typeface="Arial" pitchFamily="34" charset="0"/>
              </a:defRPr>
            </a:lvl4pPr>
            <a:lvl5pPr marL="914400" indent="-274320">
              <a:defRPr sz="1600">
                <a:latin typeface="Arial" pitchFamily="34" charset="0"/>
                <a:cs typeface="Arial" pitchFamily="34" charset="0"/>
              </a:defRPr>
            </a:lvl5pPr>
          </a:lstStyle>
          <a:p>
            <a:pPr lvl="0"/>
            <a:r>
              <a:rPr lang="en-US" dirty="0"/>
              <a:t>Tour itinerary</a:t>
            </a:r>
          </a:p>
        </p:txBody>
      </p:sp>
      <p:sp>
        <p:nvSpPr>
          <p:cNvPr id="10" name="Slide Number Placeholder 5"/>
          <p:cNvSpPr>
            <a:spLocks noGrp="1"/>
          </p:cNvSpPr>
          <p:nvPr>
            <p:ph type="sldNum" sz="quarter" idx="4"/>
          </p:nvPr>
        </p:nvSpPr>
        <p:spPr>
          <a:xfrm>
            <a:off x="457200" y="6356350"/>
            <a:ext cx="407867" cy="365125"/>
          </a:xfrm>
          <a:prstGeom prst="rect">
            <a:avLst/>
          </a:prstGeom>
        </p:spPr>
        <p:txBody>
          <a:bodyPr vert="horz" lIns="91440" tIns="45720" rIns="91440" bIns="45720" rtlCol="0" anchor="ctr"/>
          <a:lstStyle>
            <a:lvl1pPr algn="r">
              <a:defRPr sz="700">
                <a:solidFill>
                  <a:schemeClr val="tx1">
                    <a:tint val="75000"/>
                  </a:schemeClr>
                </a:solidFill>
                <a:latin typeface="Verdana"/>
                <a:cs typeface="Verdana"/>
              </a:defRPr>
            </a:lvl1pPr>
          </a:lstStyle>
          <a:p>
            <a:fld id="{1748E1F9-A59F-6A42-8F0F-AC2A899E5C96}" type="slidenum">
              <a:rPr lang="en-US" smtClean="0"/>
              <a:pPr/>
              <a:t>‹#›</a:t>
            </a:fld>
            <a:endParaRPr lang="en-US" dirty="0"/>
          </a:p>
        </p:txBody>
      </p:sp>
      <p:sp>
        <p:nvSpPr>
          <p:cNvPr id="5" name="Picture Placeholder 4"/>
          <p:cNvSpPr>
            <a:spLocks noGrp="1"/>
          </p:cNvSpPr>
          <p:nvPr>
            <p:ph type="pic" sz="quarter" idx="13"/>
          </p:nvPr>
        </p:nvSpPr>
        <p:spPr>
          <a:xfrm>
            <a:off x="5410200" y="1838325"/>
            <a:ext cx="3200400" cy="2232813"/>
          </a:xfrm>
          <a:prstGeom prst="rect">
            <a:avLst/>
          </a:prstGeom>
        </p:spPr>
        <p:txBody>
          <a:bodyPr/>
          <a:lstStyle/>
          <a:p>
            <a:endParaRPr lang="en-US"/>
          </a:p>
        </p:txBody>
      </p:sp>
      <p:sp>
        <p:nvSpPr>
          <p:cNvPr id="17" name="Text Placeholder 6"/>
          <p:cNvSpPr>
            <a:spLocks noGrp="1"/>
          </p:cNvSpPr>
          <p:nvPr>
            <p:ph type="body" sz="quarter" idx="14" hasCustomPrompt="1"/>
          </p:nvPr>
        </p:nvSpPr>
        <p:spPr>
          <a:xfrm>
            <a:off x="533400" y="1838325"/>
            <a:ext cx="4648200" cy="4714875"/>
          </a:xfrm>
          <a:prstGeom prst="rect">
            <a:avLst/>
          </a:prstGeom>
        </p:spPr>
        <p:txBody>
          <a:bodyPr lIns="91440">
            <a:noAutofit/>
          </a:bodyPr>
          <a:lstStyle>
            <a:lvl1pPr marL="0">
              <a:spcBef>
                <a:spcPts val="1200"/>
              </a:spcBef>
              <a:buNone/>
              <a:defRPr sz="2500" b="1">
                <a:solidFill>
                  <a:srgbClr val="26A5DF"/>
                </a:solidFill>
                <a:latin typeface="Arial" pitchFamily="34" charset="0"/>
                <a:cs typeface="Arial" pitchFamily="34" charset="0"/>
              </a:defRPr>
            </a:lvl1pPr>
            <a:lvl2pPr marL="182880" indent="-182880">
              <a:spcBef>
                <a:spcPts val="300"/>
              </a:spcBef>
              <a:defRPr sz="1400" baseline="0">
                <a:latin typeface="Arial" pitchFamily="34" charset="0"/>
                <a:cs typeface="Arial" pitchFamily="34" charset="0"/>
              </a:defRPr>
            </a:lvl2pPr>
            <a:lvl3pPr marL="548640" indent="-182880">
              <a:spcBef>
                <a:spcPts val="600"/>
              </a:spcBef>
              <a:defRPr sz="1200" baseline="0">
                <a:latin typeface="Arial" pitchFamily="34" charset="0"/>
                <a:cs typeface="Arial" pitchFamily="34" charset="0"/>
              </a:defRPr>
            </a:lvl3pPr>
            <a:lvl4pPr marL="731520" indent="-182880">
              <a:spcBef>
                <a:spcPts val="600"/>
              </a:spcBef>
              <a:defRPr sz="1000" baseline="0">
                <a:latin typeface="Arial" pitchFamily="34" charset="0"/>
                <a:cs typeface="Arial" pitchFamily="34" charset="0"/>
              </a:defRPr>
            </a:lvl4pPr>
            <a:lvl5pPr marL="914400" indent="-274320">
              <a:defRPr sz="1600">
                <a:latin typeface="Arial" pitchFamily="34" charset="0"/>
                <a:cs typeface="Arial" pitchFamily="34" charset="0"/>
              </a:defRPr>
            </a:lvl5pPr>
          </a:lstStyle>
          <a:p>
            <a:pPr lvl="1"/>
            <a:r>
              <a:rPr lang="en-US" dirty="0"/>
              <a:t>This is the main text</a:t>
            </a:r>
          </a:p>
          <a:p>
            <a:pPr lvl="2"/>
            <a:r>
              <a:rPr lang="en-US" dirty="0"/>
              <a:t>Another smaller level</a:t>
            </a:r>
          </a:p>
          <a:p>
            <a:pPr lvl="3"/>
            <a:r>
              <a:rPr lang="en-US" dirty="0"/>
              <a:t>Another even smaller level</a:t>
            </a:r>
          </a:p>
        </p:txBody>
      </p:sp>
    </p:spTree>
    <p:extLst>
      <p:ext uri="{BB962C8B-B14F-4D97-AF65-F5344CB8AC3E}">
        <p14:creationId xmlns:p14="http://schemas.microsoft.com/office/powerpoint/2010/main" val="3395265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 text, no photo">
    <p:spTree>
      <p:nvGrpSpPr>
        <p:cNvPr id="1" name=""/>
        <p:cNvGrpSpPr/>
        <p:nvPr/>
      </p:nvGrpSpPr>
      <p:grpSpPr>
        <a:xfrm>
          <a:off x="0" y="0"/>
          <a:ext cx="0" cy="0"/>
          <a:chOff x="0" y="0"/>
          <a:chExt cx="0" cy="0"/>
        </a:xfrm>
      </p:grpSpPr>
      <p:pic>
        <p:nvPicPr>
          <p:cNvPr id="17" name="Picture 2" descr="\\explorica.com\share\Groups\Marketing\15.04.09 ERDI Presentation\flying_plane_graphic.png"/>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0"/>
            <a:ext cx="9296400" cy="1095969"/>
          </a:xfrm>
          <a:prstGeom prst="rect">
            <a:avLst/>
          </a:prstGeom>
          <a:noFill/>
          <a:effectLst/>
        </p:spPr>
      </p:pic>
      <p:sp>
        <p:nvSpPr>
          <p:cNvPr id="11" name="Title 7"/>
          <p:cNvSpPr>
            <a:spLocks noGrp="1"/>
          </p:cNvSpPr>
          <p:nvPr>
            <p:ph type="title"/>
          </p:nvPr>
        </p:nvSpPr>
        <p:spPr>
          <a:xfrm>
            <a:off x="428464" y="20194"/>
            <a:ext cx="7337379" cy="803513"/>
          </a:xfrm>
          <a:prstGeom prst="rect">
            <a:avLst/>
          </a:prstGeom>
        </p:spPr>
        <p:txBody>
          <a:bodyPr anchor="ctr" anchorCtr="0"/>
          <a:lstStyle>
            <a:lvl1pPr>
              <a:defRPr sz="3000"/>
            </a:lvl1pPr>
          </a:lstStyle>
          <a:p>
            <a:r>
              <a:rPr lang="en-US" dirty="0"/>
              <a:t>Click to edit Master title style</a:t>
            </a:r>
          </a:p>
        </p:txBody>
      </p:sp>
      <p:pic>
        <p:nvPicPr>
          <p:cNvPr id="12" name="Picture 11" descr="expE_Logo.w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60107" y="6461860"/>
            <a:ext cx="305458" cy="165457"/>
          </a:xfrm>
          <a:prstGeom prst="rect">
            <a:avLst/>
          </a:prstGeom>
        </p:spPr>
      </p:pic>
      <p:sp>
        <p:nvSpPr>
          <p:cNvPr id="13" name="TextBox 12"/>
          <p:cNvSpPr txBox="1"/>
          <p:nvPr userDrawn="1"/>
        </p:nvSpPr>
        <p:spPr>
          <a:xfrm>
            <a:off x="7696200" y="6377023"/>
            <a:ext cx="1447800" cy="252377"/>
          </a:xfrm>
          <a:prstGeom prst="rect">
            <a:avLst/>
          </a:prstGeom>
          <a:solidFill>
            <a:srgbClr val="F99901"/>
          </a:solidFill>
        </p:spPr>
        <p:txBody>
          <a:bodyPr wrap="square" lIns="91440" tIns="18288" rIns="45720" bIns="18288" rtlCol="0" anchor="t" anchorCtr="0">
            <a:spAutoFit/>
          </a:bodyPr>
          <a:lstStyle/>
          <a:p>
            <a:r>
              <a:rPr lang="en-US" sz="1400" dirty="0">
                <a:solidFill>
                  <a:schemeClr val="bg1"/>
                </a:solidFill>
                <a:latin typeface="Arial" pitchFamily="34" charset="0"/>
                <a:cs typeface="Arial" pitchFamily="34" charset="0"/>
              </a:rPr>
              <a:t>explorica.com</a:t>
            </a:r>
          </a:p>
        </p:txBody>
      </p:sp>
      <p:sp>
        <p:nvSpPr>
          <p:cNvPr id="14" name="Text Placeholder 6"/>
          <p:cNvSpPr>
            <a:spLocks noGrp="1"/>
          </p:cNvSpPr>
          <p:nvPr>
            <p:ph type="body" sz="quarter" idx="12"/>
          </p:nvPr>
        </p:nvSpPr>
        <p:spPr>
          <a:xfrm>
            <a:off x="457200" y="1188720"/>
            <a:ext cx="7848600" cy="4634865"/>
          </a:xfrm>
          <a:prstGeom prst="rect">
            <a:avLst/>
          </a:prstGeom>
        </p:spPr>
        <p:txBody>
          <a:bodyPr lIns="91440"/>
          <a:lstStyle>
            <a:lvl1pPr marL="0">
              <a:spcBef>
                <a:spcPts val="1200"/>
              </a:spcBef>
              <a:buNone/>
              <a:defRPr sz="2500" b="1">
                <a:solidFill>
                  <a:srgbClr val="26A5DF"/>
                </a:solidFill>
                <a:latin typeface="Arial" pitchFamily="34" charset="0"/>
                <a:cs typeface="Arial" pitchFamily="34" charset="0"/>
              </a:defRPr>
            </a:lvl1pPr>
            <a:lvl2pPr marL="182880" indent="-182880">
              <a:spcBef>
                <a:spcPts val="300"/>
              </a:spcBef>
              <a:defRPr sz="1800" baseline="0">
                <a:latin typeface="Arial" pitchFamily="34" charset="0"/>
                <a:cs typeface="Arial" pitchFamily="34" charset="0"/>
              </a:defRPr>
            </a:lvl2pPr>
            <a:lvl3pPr marL="548640" indent="-182880">
              <a:spcBef>
                <a:spcPts val="600"/>
              </a:spcBef>
              <a:defRPr sz="1600">
                <a:latin typeface="Arial" pitchFamily="34" charset="0"/>
                <a:cs typeface="Arial" pitchFamily="34" charset="0"/>
              </a:defRPr>
            </a:lvl3pPr>
            <a:lvl4pPr marL="731520" indent="-182880">
              <a:spcBef>
                <a:spcPts val="600"/>
              </a:spcBef>
              <a:defRPr sz="1600">
                <a:latin typeface="Arial" pitchFamily="34" charset="0"/>
                <a:cs typeface="Arial" pitchFamily="34" charset="0"/>
              </a:defRPr>
            </a:lvl4pPr>
            <a:lvl5pPr marL="914400" indent="-274320">
              <a:defRPr sz="1600">
                <a:latin typeface="Arial" pitchFamily="34" charset="0"/>
                <a:cs typeface="Arial" pitchFamily="34" charset="0"/>
              </a:defRPr>
            </a:lvl5pPr>
          </a:lstStyle>
          <a:p>
            <a:pPr lvl="0"/>
            <a:r>
              <a:rPr lang="en-US" dirty="0"/>
              <a:t>Click to edit Master text styles</a:t>
            </a:r>
          </a:p>
          <a:p>
            <a:pPr lvl="1"/>
            <a:r>
              <a:rPr lang="en-US" dirty="0"/>
              <a:t>Second level goes here and indents itself</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4"/>
          </p:nvPr>
        </p:nvSpPr>
        <p:spPr>
          <a:xfrm>
            <a:off x="457200" y="6356350"/>
            <a:ext cx="407867" cy="365125"/>
          </a:xfrm>
          <a:prstGeom prst="rect">
            <a:avLst/>
          </a:prstGeom>
        </p:spPr>
        <p:txBody>
          <a:bodyPr vert="horz" lIns="91440" tIns="45720" rIns="91440" bIns="45720" rtlCol="0" anchor="ctr"/>
          <a:lstStyle>
            <a:lvl1pPr algn="r">
              <a:defRPr sz="700">
                <a:solidFill>
                  <a:schemeClr val="tx1">
                    <a:tint val="75000"/>
                  </a:schemeClr>
                </a:solidFill>
                <a:latin typeface="Verdana"/>
                <a:cs typeface="Verdana"/>
              </a:defRPr>
            </a:lvl1pPr>
          </a:lstStyle>
          <a:p>
            <a:fld id="{1748E1F9-A59F-6A42-8F0F-AC2A899E5C9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page photo, no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2" descr="\\explorica.com\share\Groups\Marketing\15.04.09 ERDI Presentation\flying_plane_graphic.png"/>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0" y="0"/>
            <a:ext cx="9296400" cy="1095969"/>
          </a:xfrm>
          <a:prstGeom prst="rect">
            <a:avLst/>
          </a:prstGeom>
          <a:noFill/>
          <a:effectLst/>
        </p:spPr>
      </p:pic>
      <p:sp>
        <p:nvSpPr>
          <p:cNvPr id="16" name="TextBox 15"/>
          <p:cNvSpPr txBox="1"/>
          <p:nvPr userDrawn="1"/>
        </p:nvSpPr>
        <p:spPr>
          <a:xfrm>
            <a:off x="7696200" y="6377023"/>
            <a:ext cx="1447800" cy="252377"/>
          </a:xfrm>
          <a:prstGeom prst="rect">
            <a:avLst/>
          </a:prstGeom>
          <a:solidFill>
            <a:srgbClr val="F99901"/>
          </a:solidFill>
        </p:spPr>
        <p:txBody>
          <a:bodyPr wrap="square" lIns="91440" tIns="18288" rIns="45720" bIns="18288" rtlCol="0" anchor="t" anchorCtr="0">
            <a:spAutoFit/>
          </a:bodyPr>
          <a:lstStyle/>
          <a:p>
            <a:r>
              <a:rPr lang="en-US" sz="1400" dirty="0">
                <a:solidFill>
                  <a:schemeClr val="bg1"/>
                </a:solidFill>
                <a:latin typeface="Arial" pitchFamily="34" charset="0"/>
                <a:cs typeface="Arial" pitchFamily="34" charset="0"/>
              </a:rPr>
              <a:t>explorica.com</a:t>
            </a:r>
          </a:p>
        </p:txBody>
      </p:sp>
      <p:sp>
        <p:nvSpPr>
          <p:cNvPr id="9" name="Title 7"/>
          <p:cNvSpPr>
            <a:spLocks noGrp="1"/>
          </p:cNvSpPr>
          <p:nvPr>
            <p:ph type="title"/>
          </p:nvPr>
        </p:nvSpPr>
        <p:spPr>
          <a:xfrm>
            <a:off x="428464" y="20194"/>
            <a:ext cx="7337379" cy="803513"/>
          </a:xfrm>
          <a:prstGeom prst="rect">
            <a:avLst/>
          </a:prstGeom>
        </p:spPr>
        <p:txBody>
          <a:bodyPr anchor="ctr" anchorCtr="0"/>
          <a:lstStyle>
            <a:lvl1pPr>
              <a:defRPr sz="3000"/>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letely 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Itinerary slide">
    <p:spTree>
      <p:nvGrpSpPr>
        <p:cNvPr id="1" name=""/>
        <p:cNvGrpSpPr/>
        <p:nvPr/>
      </p:nvGrpSpPr>
      <p:grpSpPr>
        <a:xfrm>
          <a:off x="0" y="0"/>
          <a:ext cx="0" cy="0"/>
          <a:chOff x="0" y="0"/>
          <a:chExt cx="0" cy="0"/>
        </a:xfrm>
      </p:grpSpPr>
      <p:pic>
        <p:nvPicPr>
          <p:cNvPr id="11" name="Picture 2" descr="\\explorica.com\share\Groups\Marketing\15.04.09 ERDI Presentation\flying_plane_graphic.png"/>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0"/>
            <a:ext cx="9296400" cy="1095969"/>
          </a:xfrm>
          <a:prstGeom prst="rect">
            <a:avLst/>
          </a:prstGeom>
          <a:noFill/>
          <a:effectLst/>
        </p:spPr>
      </p:pic>
      <p:sp>
        <p:nvSpPr>
          <p:cNvPr id="8" name="Title 7"/>
          <p:cNvSpPr>
            <a:spLocks noGrp="1"/>
          </p:cNvSpPr>
          <p:nvPr>
            <p:ph type="title" hasCustomPrompt="1"/>
          </p:nvPr>
        </p:nvSpPr>
        <p:spPr>
          <a:xfrm>
            <a:off x="428464" y="20194"/>
            <a:ext cx="7337379" cy="803513"/>
          </a:xfrm>
          <a:prstGeom prst="rect">
            <a:avLst/>
          </a:prstGeom>
        </p:spPr>
        <p:txBody>
          <a:bodyPr anchor="ctr" anchorCtr="0"/>
          <a:lstStyle>
            <a:lvl1pPr>
              <a:defRPr sz="3000"/>
            </a:lvl1pPr>
          </a:lstStyle>
          <a:p>
            <a:r>
              <a:rPr lang="en-US" dirty="0"/>
              <a:t>Where we’re going</a:t>
            </a:r>
          </a:p>
        </p:txBody>
      </p:sp>
      <p:pic>
        <p:nvPicPr>
          <p:cNvPr id="30" name="Picture 29" descr="expE_Logo.w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60107" y="6461860"/>
            <a:ext cx="305458" cy="165457"/>
          </a:xfrm>
          <a:prstGeom prst="rect">
            <a:avLst/>
          </a:prstGeom>
        </p:spPr>
      </p:pic>
      <p:sp>
        <p:nvSpPr>
          <p:cNvPr id="9" name="TextBox 8"/>
          <p:cNvSpPr txBox="1"/>
          <p:nvPr userDrawn="1"/>
        </p:nvSpPr>
        <p:spPr>
          <a:xfrm>
            <a:off x="7696200" y="6377023"/>
            <a:ext cx="1447800" cy="252377"/>
          </a:xfrm>
          <a:prstGeom prst="rect">
            <a:avLst/>
          </a:prstGeom>
          <a:solidFill>
            <a:srgbClr val="F99901"/>
          </a:solidFill>
        </p:spPr>
        <p:txBody>
          <a:bodyPr wrap="square" lIns="91440" tIns="18288" rIns="45720" bIns="18288" rtlCol="0" anchor="t" anchorCtr="0">
            <a:spAutoFit/>
          </a:bodyPr>
          <a:lstStyle/>
          <a:p>
            <a:r>
              <a:rPr lang="en-US" sz="1400" dirty="0">
                <a:solidFill>
                  <a:schemeClr val="bg1"/>
                </a:solidFill>
                <a:latin typeface="Arial" pitchFamily="34" charset="0"/>
                <a:cs typeface="Arial" pitchFamily="34" charset="0"/>
              </a:rPr>
              <a:t>explorica.com</a:t>
            </a:r>
          </a:p>
        </p:txBody>
      </p:sp>
      <p:sp>
        <p:nvSpPr>
          <p:cNvPr id="13" name="Text Placeholder 6"/>
          <p:cNvSpPr>
            <a:spLocks noGrp="1"/>
          </p:cNvSpPr>
          <p:nvPr>
            <p:ph type="body" sz="quarter" idx="12" hasCustomPrompt="1"/>
          </p:nvPr>
        </p:nvSpPr>
        <p:spPr>
          <a:xfrm>
            <a:off x="533400" y="1188720"/>
            <a:ext cx="4648200" cy="332893"/>
          </a:xfrm>
          <a:prstGeom prst="rect">
            <a:avLst/>
          </a:prstGeom>
        </p:spPr>
        <p:txBody>
          <a:bodyPr lIns="91440">
            <a:noAutofit/>
          </a:bodyPr>
          <a:lstStyle>
            <a:lvl1pPr marL="0">
              <a:spcBef>
                <a:spcPts val="1200"/>
              </a:spcBef>
              <a:buNone/>
              <a:defRPr sz="2500" b="1">
                <a:solidFill>
                  <a:srgbClr val="26A5DF"/>
                </a:solidFill>
                <a:latin typeface="Arial" pitchFamily="34" charset="0"/>
                <a:cs typeface="Arial" pitchFamily="34" charset="0"/>
              </a:defRPr>
            </a:lvl1pPr>
            <a:lvl2pPr marL="182880" indent="-182880">
              <a:spcBef>
                <a:spcPts val="300"/>
              </a:spcBef>
              <a:defRPr sz="1400" baseline="0">
                <a:latin typeface="Arial" pitchFamily="34" charset="0"/>
                <a:cs typeface="Arial" pitchFamily="34" charset="0"/>
              </a:defRPr>
            </a:lvl2pPr>
            <a:lvl3pPr marL="548640" indent="-182880">
              <a:spcBef>
                <a:spcPts val="600"/>
              </a:spcBef>
              <a:defRPr sz="1200" baseline="0">
                <a:latin typeface="Arial" pitchFamily="34" charset="0"/>
                <a:cs typeface="Arial" pitchFamily="34" charset="0"/>
              </a:defRPr>
            </a:lvl3pPr>
            <a:lvl4pPr marL="731520" indent="-182880">
              <a:spcBef>
                <a:spcPts val="600"/>
              </a:spcBef>
              <a:defRPr sz="1000" baseline="0">
                <a:latin typeface="Arial" pitchFamily="34" charset="0"/>
                <a:cs typeface="Arial" pitchFamily="34" charset="0"/>
              </a:defRPr>
            </a:lvl4pPr>
            <a:lvl5pPr marL="914400" indent="-274320">
              <a:defRPr sz="1600">
                <a:latin typeface="Arial" pitchFamily="34" charset="0"/>
                <a:cs typeface="Arial" pitchFamily="34" charset="0"/>
              </a:defRPr>
            </a:lvl5pPr>
          </a:lstStyle>
          <a:p>
            <a:pPr lvl="0"/>
            <a:r>
              <a:rPr lang="en-US" dirty="0"/>
              <a:t>Tour itinerary</a:t>
            </a:r>
          </a:p>
        </p:txBody>
      </p:sp>
      <p:sp>
        <p:nvSpPr>
          <p:cNvPr id="10" name="Slide Number Placeholder 5"/>
          <p:cNvSpPr>
            <a:spLocks noGrp="1"/>
          </p:cNvSpPr>
          <p:nvPr>
            <p:ph type="sldNum" sz="quarter" idx="4"/>
          </p:nvPr>
        </p:nvSpPr>
        <p:spPr>
          <a:xfrm>
            <a:off x="457200" y="6356350"/>
            <a:ext cx="407867" cy="365125"/>
          </a:xfrm>
          <a:prstGeom prst="rect">
            <a:avLst/>
          </a:prstGeom>
        </p:spPr>
        <p:txBody>
          <a:bodyPr vert="horz" lIns="91440" tIns="45720" rIns="91440" bIns="45720" rtlCol="0" anchor="ctr"/>
          <a:lstStyle>
            <a:lvl1pPr algn="r">
              <a:defRPr sz="700">
                <a:solidFill>
                  <a:schemeClr val="tx1">
                    <a:tint val="75000"/>
                  </a:schemeClr>
                </a:solidFill>
                <a:latin typeface="Verdana"/>
                <a:cs typeface="Verdana"/>
              </a:defRPr>
            </a:lvl1pPr>
          </a:lstStyle>
          <a:p>
            <a:fld id="{1748E1F9-A59F-6A42-8F0F-AC2A899E5C96}" type="slidenum">
              <a:rPr lang="en-US" smtClean="0"/>
              <a:pPr/>
              <a:t>‹#›</a:t>
            </a:fld>
            <a:endParaRPr lang="en-US" dirty="0"/>
          </a:p>
        </p:txBody>
      </p:sp>
      <p:sp>
        <p:nvSpPr>
          <p:cNvPr id="5" name="Picture Placeholder 4"/>
          <p:cNvSpPr>
            <a:spLocks noGrp="1"/>
          </p:cNvSpPr>
          <p:nvPr>
            <p:ph type="pic" sz="quarter" idx="13"/>
          </p:nvPr>
        </p:nvSpPr>
        <p:spPr>
          <a:xfrm>
            <a:off x="5410200" y="1188720"/>
            <a:ext cx="3200400" cy="2232813"/>
          </a:xfrm>
          <a:prstGeom prst="rect">
            <a:avLst/>
          </a:prstGeom>
        </p:spPr>
        <p:txBody>
          <a:bodyPr/>
          <a:lstStyle/>
          <a:p>
            <a:endParaRPr lang="en-US"/>
          </a:p>
        </p:txBody>
      </p:sp>
      <p:sp>
        <p:nvSpPr>
          <p:cNvPr id="17" name="Text Placeholder 6"/>
          <p:cNvSpPr>
            <a:spLocks noGrp="1"/>
          </p:cNvSpPr>
          <p:nvPr>
            <p:ph type="body" sz="quarter" idx="14" hasCustomPrompt="1"/>
          </p:nvPr>
        </p:nvSpPr>
        <p:spPr>
          <a:xfrm>
            <a:off x="533400" y="1838325"/>
            <a:ext cx="4648200" cy="4714875"/>
          </a:xfrm>
          <a:prstGeom prst="rect">
            <a:avLst/>
          </a:prstGeom>
        </p:spPr>
        <p:txBody>
          <a:bodyPr lIns="91440">
            <a:noAutofit/>
          </a:bodyPr>
          <a:lstStyle>
            <a:lvl1pPr marL="0">
              <a:spcBef>
                <a:spcPts val="1200"/>
              </a:spcBef>
              <a:buNone/>
              <a:defRPr sz="2500" b="1">
                <a:solidFill>
                  <a:srgbClr val="26A5DF"/>
                </a:solidFill>
                <a:latin typeface="Arial" pitchFamily="34" charset="0"/>
                <a:cs typeface="Arial" pitchFamily="34" charset="0"/>
              </a:defRPr>
            </a:lvl1pPr>
            <a:lvl2pPr marL="182880" indent="-182880">
              <a:spcBef>
                <a:spcPts val="300"/>
              </a:spcBef>
              <a:defRPr sz="1400" baseline="0">
                <a:latin typeface="Arial" pitchFamily="34" charset="0"/>
                <a:cs typeface="Arial" pitchFamily="34" charset="0"/>
              </a:defRPr>
            </a:lvl2pPr>
            <a:lvl3pPr marL="548640" indent="-182880">
              <a:spcBef>
                <a:spcPts val="600"/>
              </a:spcBef>
              <a:defRPr sz="1200" baseline="0">
                <a:latin typeface="Arial" pitchFamily="34" charset="0"/>
                <a:cs typeface="Arial" pitchFamily="34" charset="0"/>
              </a:defRPr>
            </a:lvl3pPr>
            <a:lvl4pPr marL="731520" indent="-182880">
              <a:spcBef>
                <a:spcPts val="600"/>
              </a:spcBef>
              <a:defRPr sz="1000" baseline="0">
                <a:latin typeface="Arial" pitchFamily="34" charset="0"/>
                <a:cs typeface="Arial" pitchFamily="34" charset="0"/>
              </a:defRPr>
            </a:lvl4pPr>
            <a:lvl5pPr marL="914400" indent="-274320">
              <a:defRPr sz="1600">
                <a:latin typeface="Arial" pitchFamily="34" charset="0"/>
                <a:cs typeface="Arial" pitchFamily="34" charset="0"/>
              </a:defRPr>
            </a:lvl5pPr>
          </a:lstStyle>
          <a:p>
            <a:pPr lvl="1"/>
            <a:r>
              <a:rPr lang="en-US" dirty="0"/>
              <a:t>This is the main text</a:t>
            </a:r>
          </a:p>
          <a:p>
            <a:pPr lvl="2"/>
            <a:r>
              <a:rPr lang="en-US" dirty="0"/>
              <a:t>Another smaller level</a:t>
            </a:r>
          </a:p>
          <a:p>
            <a:pPr lvl="3"/>
            <a:r>
              <a:rPr lang="en-US" dirty="0"/>
              <a:t>Another even smaller level</a:t>
            </a:r>
          </a:p>
        </p:txBody>
      </p:sp>
      <p:sp>
        <p:nvSpPr>
          <p:cNvPr id="12" name="Picture Placeholder 4"/>
          <p:cNvSpPr>
            <a:spLocks noGrp="1"/>
          </p:cNvSpPr>
          <p:nvPr>
            <p:ph type="pic" sz="quarter" idx="15"/>
          </p:nvPr>
        </p:nvSpPr>
        <p:spPr>
          <a:xfrm>
            <a:off x="5427617" y="3657600"/>
            <a:ext cx="3200400" cy="2232813"/>
          </a:xfrm>
          <a:prstGeom prst="rect">
            <a:avLst/>
          </a:prstGeom>
        </p:spPr>
        <p:txBody>
          <a:bodyPr/>
          <a:lstStyle/>
          <a:p>
            <a:endParaRPr lang="en-US"/>
          </a:p>
        </p:txBody>
      </p:sp>
    </p:spTree>
    <p:extLst>
      <p:ext uri="{BB962C8B-B14F-4D97-AF65-F5344CB8AC3E}">
        <p14:creationId xmlns:p14="http://schemas.microsoft.com/office/powerpoint/2010/main" val="3118715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4" r:id="rId1"/>
    <p:sldLayoutId id="2147483765" r:id="rId2"/>
    <p:sldLayoutId id="2147483771" r:id="rId3"/>
    <p:sldLayoutId id="2147483772" r:id="rId4"/>
    <p:sldLayoutId id="2147483773" r:id="rId5"/>
    <p:sldLayoutId id="2147483766" r:id="rId6"/>
    <p:sldLayoutId id="2147483769" r:id="rId7"/>
    <p:sldLayoutId id="2147483770" r:id="rId8"/>
    <p:sldLayoutId id="2147483774" r:id="rId9"/>
  </p:sldLayoutIdLst>
  <p:txStyles>
    <p:titleStyle>
      <a:lvl1pPr algn="l" defTabSz="457200" rtl="0" eaLnBrk="1" latinLnBrk="0" hangingPunct="1">
        <a:spcBef>
          <a:spcPct val="0"/>
        </a:spcBef>
        <a:buNone/>
        <a:defRPr sz="3200" b="0" i="0" kern="1200">
          <a:solidFill>
            <a:srgbClr val="F99901"/>
          </a:solidFill>
          <a:latin typeface="Georgia"/>
          <a:ea typeface="+mj-ea"/>
          <a:cs typeface="Georgia"/>
        </a:defRPr>
      </a:lvl1pPr>
    </p:titleStyle>
    <p:bodyStyle>
      <a:lvl1pPr marL="256032" indent="-164592" algn="l" defTabSz="457200" rtl="0" eaLnBrk="1" latinLnBrk="0" hangingPunct="1">
        <a:spcBef>
          <a:spcPts val="2400"/>
        </a:spcBef>
        <a:buClrTx/>
        <a:buSzPct val="115000"/>
        <a:buFont typeface="Verdana Bold"/>
        <a:buChar char="›"/>
        <a:defRPr sz="2200" b="1" i="0" kern="1200">
          <a:solidFill>
            <a:srgbClr val="26A5DF"/>
          </a:solidFill>
          <a:latin typeface="Verdana"/>
          <a:ea typeface="+mn-ea"/>
          <a:cs typeface="Verdana"/>
        </a:defRPr>
      </a:lvl1pPr>
      <a:lvl2pPr marL="557784" indent="-192024" algn="l" defTabSz="457200" rtl="0" eaLnBrk="1" latinLnBrk="0" hangingPunct="1">
        <a:spcBef>
          <a:spcPts val="600"/>
        </a:spcBef>
        <a:buClr>
          <a:schemeClr val="bg1">
            <a:lumMod val="50000"/>
          </a:schemeClr>
        </a:buClr>
        <a:buFont typeface="Lucida Grande"/>
        <a:buChar char="›"/>
        <a:defRPr sz="2000" b="0" i="0" kern="1200">
          <a:solidFill>
            <a:schemeClr val="tx1"/>
          </a:solidFill>
          <a:latin typeface="Verdana"/>
          <a:ea typeface="+mn-ea"/>
          <a:cs typeface="Verdana"/>
        </a:defRPr>
      </a:lvl2pPr>
      <a:lvl3pPr marL="914400" indent="-210312" algn="l" defTabSz="457200" rtl="0" eaLnBrk="1" latinLnBrk="0" hangingPunct="1">
        <a:spcBef>
          <a:spcPct val="20000"/>
        </a:spcBef>
        <a:buClr>
          <a:schemeClr val="bg1">
            <a:lumMod val="50000"/>
          </a:schemeClr>
        </a:buClr>
        <a:buFont typeface="Arial"/>
        <a:buChar char="•"/>
        <a:defRPr sz="1800" b="0" i="0" kern="1200">
          <a:solidFill>
            <a:schemeClr val="tx1"/>
          </a:solidFill>
          <a:latin typeface="Verdana"/>
          <a:ea typeface="+mn-ea"/>
          <a:cs typeface="Verdana"/>
        </a:defRPr>
      </a:lvl3pPr>
      <a:lvl4pPr marL="1600200" indent="-228600" algn="l" defTabSz="457200" rtl="0" eaLnBrk="1" latinLnBrk="0" hangingPunct="1">
        <a:spcBef>
          <a:spcPct val="20000"/>
        </a:spcBef>
        <a:buClr>
          <a:schemeClr val="bg1">
            <a:lumMod val="50000"/>
          </a:schemeClr>
        </a:buClr>
        <a:buSzPct val="75000"/>
        <a:buFont typeface="Wingdings" charset="2"/>
        <a:buChar char="§"/>
        <a:defRPr sz="1800" b="0" i="0" kern="1200">
          <a:solidFill>
            <a:schemeClr val="tx1"/>
          </a:solidFill>
          <a:latin typeface="Verdana"/>
          <a:ea typeface="+mn-ea"/>
          <a:cs typeface="Verdana"/>
        </a:defRPr>
      </a:lvl4pPr>
      <a:lvl5pPr marL="2057400" indent="-228600" algn="l" defTabSz="457200" rtl="0" eaLnBrk="1" latinLnBrk="0" hangingPunct="1">
        <a:spcBef>
          <a:spcPct val="20000"/>
        </a:spcBef>
        <a:buClr>
          <a:schemeClr val="bg1">
            <a:lumMod val="50000"/>
          </a:schemeClr>
        </a:buClr>
        <a:buFont typeface="Lucida Grande"/>
        <a:buChar char="-"/>
        <a:defRPr sz="1800" b="0" i="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www.penningtonhistory.weebly.com/" TargetMode="External"/><Relationship Id="rId4" Type="http://schemas.openxmlformats.org/officeDocument/2006/relationships/hyperlink" Target="mailto:bpenning@wwayne.k12.in.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5" name="Subtitle 6"/>
          <p:cNvSpPr>
            <a:spLocks noGrp="1"/>
          </p:cNvSpPr>
          <p:nvPr>
            <p:ph type="body" sz="quarter" idx="11"/>
          </p:nvPr>
        </p:nvSpPr>
        <p:spPr>
          <a:xfrm>
            <a:off x="457200" y="4800600"/>
            <a:ext cx="8153400" cy="609600"/>
          </a:xfrm>
        </p:spPr>
        <p:txBody>
          <a:bodyPr/>
          <a:lstStyle/>
          <a:p>
            <a:r>
              <a:rPr lang="en-US" sz="2800" dirty="0" smtClean="0"/>
              <a:t>Mediterranean Trip 2024</a:t>
            </a:r>
            <a:endParaRPr lang="en-US" sz="2800" dirty="0"/>
          </a:p>
        </p:txBody>
      </p:sp>
      <p:sp>
        <p:nvSpPr>
          <p:cNvPr id="7" name="Text Placeholder 6"/>
          <p:cNvSpPr>
            <a:spLocks noGrp="1"/>
          </p:cNvSpPr>
          <p:nvPr>
            <p:ph type="body" sz="quarter" idx="12"/>
          </p:nvPr>
        </p:nvSpPr>
        <p:spPr>
          <a:xfrm>
            <a:off x="457200" y="5410200"/>
            <a:ext cx="8153400" cy="990600"/>
          </a:xfrm>
        </p:spPr>
        <p:txBody>
          <a:bodyPr>
            <a:normAutofit fontScale="92500" lnSpcReduction="20000"/>
          </a:bodyPr>
          <a:lstStyle/>
          <a:p>
            <a:r>
              <a:rPr lang="en-US" dirty="0" smtClean="0"/>
              <a:t>Brandon Pennington: bpenning@wwayne.k12.in.us</a:t>
            </a:r>
          </a:p>
          <a:p>
            <a:r>
              <a:rPr lang="en-US" dirty="0" smtClean="0"/>
              <a:t>June 10, 2024 </a:t>
            </a:r>
            <a:r>
              <a:rPr lang="en-US" dirty="0"/>
              <a:t>– June </a:t>
            </a:r>
            <a:r>
              <a:rPr lang="en-US" dirty="0" smtClean="0"/>
              <a:t>20, 2024</a:t>
            </a:r>
          </a:p>
          <a:p>
            <a:r>
              <a:rPr lang="en-US" dirty="0" smtClean="0"/>
              <a:t>Please sign in with your names and email addresses</a:t>
            </a:r>
            <a:endParaRPr lang="en-US" dirty="0"/>
          </a:p>
        </p:txBody>
      </p:sp>
      <p:pic>
        <p:nvPicPr>
          <p:cNvPr id="2" name="Picture 1"/>
          <p:cNvPicPr>
            <a:picLocks noChangeAspect="1"/>
          </p:cNvPicPr>
          <p:nvPr/>
        </p:nvPicPr>
        <p:blipFill>
          <a:blip r:embed="rId4"/>
          <a:stretch>
            <a:fillRect/>
          </a:stretch>
        </p:blipFill>
        <p:spPr>
          <a:xfrm>
            <a:off x="0" y="4763"/>
            <a:ext cx="9144000" cy="449103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p:txBody>
          <a:bodyPr/>
          <a:lstStyle/>
          <a:p>
            <a:r>
              <a:rPr lang="en-US" dirty="0"/>
              <a:t>Where we’re going</a:t>
            </a:r>
          </a:p>
        </p:txBody>
      </p:sp>
      <p:pic>
        <p:nvPicPr>
          <p:cNvPr id="4" name="Picture 3"/>
          <p:cNvPicPr>
            <a:picLocks noChangeAspect="1"/>
          </p:cNvPicPr>
          <p:nvPr/>
        </p:nvPicPr>
        <p:blipFill>
          <a:blip r:embed="rId3"/>
          <a:stretch>
            <a:fillRect/>
          </a:stretch>
        </p:blipFill>
        <p:spPr>
          <a:xfrm>
            <a:off x="428464" y="1686996"/>
            <a:ext cx="8400504" cy="3713164"/>
          </a:xfrm>
          <a:prstGeom prst="rect">
            <a:avLst/>
          </a:prstGeom>
        </p:spPr>
      </p:pic>
    </p:spTree>
    <p:extLst>
      <p:ext uri="{BB962C8B-B14F-4D97-AF65-F5344CB8AC3E}">
        <p14:creationId xmlns:p14="http://schemas.microsoft.com/office/powerpoint/2010/main" val="2251377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Online tour diary</a:t>
            </a:r>
          </a:p>
        </p:txBody>
      </p:sp>
      <p:pic>
        <p:nvPicPr>
          <p:cNvPr id="3" name="Picture Placeholder 2"/>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t="-7"/>
          <a:stretch/>
        </p:blipFill>
        <p:spPr>
          <a:xfrm>
            <a:off x="609600" y="1188720"/>
            <a:ext cx="7543800" cy="5135880"/>
          </a:xfrm>
        </p:spPr>
      </p:pic>
    </p:spTree>
    <p:extLst>
      <p:ext uri="{BB962C8B-B14F-4D97-AF65-F5344CB8AC3E}">
        <p14:creationId xmlns:p14="http://schemas.microsoft.com/office/powerpoint/2010/main" val="946751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t="51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All-inclusive tour</a:t>
            </a:r>
          </a:p>
        </p:txBody>
      </p:sp>
      <p:sp>
        <p:nvSpPr>
          <p:cNvPr id="3" name="Text Placeholder 2"/>
          <p:cNvSpPr>
            <a:spLocks noGrp="1"/>
          </p:cNvSpPr>
          <p:nvPr>
            <p:ph type="body" sz="quarter" idx="12"/>
          </p:nvPr>
        </p:nvSpPr>
        <p:spPr>
          <a:xfrm>
            <a:off x="457200" y="1188721"/>
            <a:ext cx="7086600" cy="487679"/>
          </a:xfrm>
        </p:spPr>
        <p:txBody>
          <a:bodyPr numCol="1" spcCol="91440"/>
          <a:lstStyle/>
          <a:p>
            <a:pPr fontAlgn="base"/>
            <a:r>
              <a:rPr lang="en-US" dirty="0"/>
              <a:t>Everything you need for a great trip!</a:t>
            </a:r>
          </a:p>
        </p:txBody>
      </p:sp>
      <p:sp>
        <p:nvSpPr>
          <p:cNvPr id="4" name="Text Placeholder 2"/>
          <p:cNvSpPr txBox="1">
            <a:spLocks/>
          </p:cNvSpPr>
          <p:nvPr/>
        </p:nvSpPr>
        <p:spPr>
          <a:xfrm>
            <a:off x="454131" y="1722120"/>
            <a:ext cx="8153400" cy="1935480"/>
          </a:xfrm>
          <a:prstGeom prst="rect">
            <a:avLst/>
          </a:prstGeom>
        </p:spPr>
        <p:txBody>
          <a:bodyPr lIns="91440" numCol="2" spcCol="91440"/>
          <a:lstStyle>
            <a:lvl1pPr marL="0" indent="-164592" algn="l" defTabSz="457200" rtl="0" eaLnBrk="1" latinLnBrk="0" hangingPunct="1">
              <a:spcBef>
                <a:spcPts val="1200"/>
              </a:spcBef>
              <a:buClrTx/>
              <a:buSzPct val="115000"/>
              <a:buFont typeface="Verdana Bold"/>
              <a:buNone/>
              <a:defRPr sz="2500" b="1" i="0" kern="1200">
                <a:solidFill>
                  <a:srgbClr val="26A5DF"/>
                </a:solidFill>
                <a:latin typeface="Arial" pitchFamily="34" charset="0"/>
                <a:ea typeface="+mn-ea"/>
                <a:cs typeface="Arial" pitchFamily="34" charset="0"/>
              </a:defRPr>
            </a:lvl1pPr>
            <a:lvl2pPr marL="182880" indent="-182880" algn="l" defTabSz="457200" rtl="0" eaLnBrk="1" latinLnBrk="0" hangingPunct="1">
              <a:spcBef>
                <a:spcPts val="300"/>
              </a:spcBef>
              <a:buClr>
                <a:schemeClr val="bg1">
                  <a:lumMod val="50000"/>
                </a:schemeClr>
              </a:buClr>
              <a:buFont typeface="Lucida Grande"/>
              <a:buChar char="›"/>
              <a:defRPr sz="1800" b="0" i="0" kern="1200" baseline="0">
                <a:solidFill>
                  <a:schemeClr val="tx1"/>
                </a:solidFill>
                <a:latin typeface="Arial" pitchFamily="34" charset="0"/>
                <a:ea typeface="+mn-ea"/>
                <a:cs typeface="Arial" pitchFamily="34" charset="0"/>
              </a:defRPr>
            </a:lvl2pPr>
            <a:lvl3pPr marL="548640" indent="-182880" algn="l" defTabSz="457200" rtl="0" eaLnBrk="1" latinLnBrk="0" hangingPunct="1">
              <a:spcBef>
                <a:spcPts val="600"/>
              </a:spcBef>
              <a:buClr>
                <a:schemeClr val="bg1">
                  <a:lumMod val="50000"/>
                </a:schemeClr>
              </a:buClr>
              <a:buFont typeface="Arial"/>
              <a:buChar char="•"/>
              <a:defRPr sz="1600" b="0" i="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600"/>
              </a:spcBef>
              <a:buClr>
                <a:schemeClr val="bg1">
                  <a:lumMod val="50000"/>
                </a:schemeClr>
              </a:buClr>
              <a:buSzPct val="75000"/>
              <a:buFont typeface="Wingdings" charset="2"/>
              <a:buChar char="§"/>
              <a:defRPr sz="1600" b="0" i="0" kern="1200">
                <a:solidFill>
                  <a:schemeClr val="tx1"/>
                </a:solidFill>
                <a:latin typeface="Arial" pitchFamily="34" charset="0"/>
                <a:ea typeface="+mn-ea"/>
                <a:cs typeface="Arial" pitchFamily="34" charset="0"/>
              </a:defRPr>
            </a:lvl4pPr>
            <a:lvl5pPr marL="914400" indent="-274320" algn="l" defTabSz="457200" rtl="0" eaLnBrk="1" latinLnBrk="0" hangingPunct="1">
              <a:spcBef>
                <a:spcPct val="20000"/>
              </a:spcBef>
              <a:buClr>
                <a:schemeClr val="bg1">
                  <a:lumMod val="50000"/>
                </a:schemeClr>
              </a:buClr>
              <a:buFont typeface="Lucida Grande"/>
              <a:buChar char="-"/>
              <a:defRPr sz="1600" b="0" i="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600"/>
              </a:spcBef>
            </a:pPr>
            <a:r>
              <a:rPr lang="en-US" dirty="0"/>
              <a:t>Round-trip airfare</a:t>
            </a:r>
          </a:p>
          <a:p>
            <a:pPr lvl="1"/>
            <a:r>
              <a:rPr lang="en-US" dirty="0"/>
              <a:t>All on-tour transportation</a:t>
            </a:r>
          </a:p>
          <a:p>
            <a:pPr lvl="1"/>
            <a:r>
              <a:rPr lang="en-US" dirty="0"/>
              <a:t>Accommodation in triple or quad rooms with private bathrooms</a:t>
            </a:r>
          </a:p>
          <a:p>
            <a:pPr lvl="1"/>
            <a:r>
              <a:rPr lang="en-US" dirty="0"/>
              <a:t>Full breakfast daily</a:t>
            </a:r>
          </a:p>
          <a:p>
            <a:pPr lvl="1"/>
            <a:r>
              <a:rPr lang="en-US" dirty="0"/>
              <a:t>Hearty, authentic dinner daily</a:t>
            </a:r>
          </a:p>
          <a:p>
            <a:pPr lvl="1"/>
            <a:r>
              <a:rPr lang="en-US" dirty="0"/>
              <a:t>On-Tour Tipping</a:t>
            </a:r>
            <a:br>
              <a:rPr lang="en-US" dirty="0"/>
            </a:br>
            <a:endParaRPr lang="en-US" dirty="0"/>
          </a:p>
          <a:p>
            <a:pPr lvl="1"/>
            <a:endParaRPr lang="en-US" dirty="0"/>
          </a:p>
          <a:p>
            <a:pPr lvl="1"/>
            <a:endParaRPr lang="en-US" dirty="0"/>
          </a:p>
          <a:p>
            <a:pPr lvl="1"/>
            <a:r>
              <a:rPr lang="en-US" dirty="0"/>
              <a:t>Entrance fees to attractions</a:t>
            </a:r>
            <a:br>
              <a:rPr lang="en-US" dirty="0"/>
            </a:br>
            <a:r>
              <a:rPr lang="en-US" dirty="0"/>
              <a:t>per itinerary</a:t>
            </a:r>
          </a:p>
          <a:p>
            <a:pPr lvl="1"/>
            <a:r>
              <a:rPr lang="en-US" dirty="0"/>
              <a:t>Guided sightseeing tours and city walks per itinerary</a:t>
            </a:r>
          </a:p>
          <a:p>
            <a:pPr lvl="1"/>
            <a:r>
              <a:rPr lang="en-US" dirty="0"/>
              <a:t>Full-time, professional Tour Director</a:t>
            </a:r>
          </a:p>
          <a:p>
            <a:pPr lvl="1"/>
            <a:r>
              <a:rPr lang="en-US" dirty="0"/>
              <a:t>Online Tour Diary™</a:t>
            </a:r>
          </a:p>
          <a:p>
            <a:pPr lvl="1"/>
            <a:r>
              <a:rPr lang="en-US" dirty="0"/>
              <a:t>24-hour emergency service</a:t>
            </a:r>
          </a:p>
          <a:p>
            <a:pPr fontAlgn="auto">
              <a:spcAft>
                <a:spcPts val="0"/>
              </a:spcAft>
            </a:pPr>
            <a:endParaRPr lang="en-US" dirty="0"/>
          </a:p>
        </p:txBody>
      </p:sp>
      <p:sp>
        <p:nvSpPr>
          <p:cNvPr id="6" name="TextBox 5"/>
          <p:cNvSpPr txBox="1"/>
          <p:nvPr/>
        </p:nvSpPr>
        <p:spPr>
          <a:xfrm>
            <a:off x="579120" y="4399508"/>
            <a:ext cx="2487168" cy="1651414"/>
          </a:xfrm>
          <a:prstGeom prst="rect">
            <a:avLst/>
          </a:prstGeom>
          <a:solidFill>
            <a:schemeClr val="accent6">
              <a:alpha val="85000"/>
            </a:schemeClr>
          </a:solidFill>
          <a:effectLst>
            <a:outerShdw blurRad="50800" dist="38100" dir="5400000" algn="t" rotWithShape="0">
              <a:prstClr val="black">
                <a:alpha val="40000"/>
              </a:prstClr>
            </a:outerShdw>
          </a:effectLst>
        </p:spPr>
        <p:txBody>
          <a:bodyPr wrap="square" lIns="182880" tIns="137160" rIns="182880" bIns="182880" rtlCol="0">
            <a:spAutoFit/>
          </a:bodyPr>
          <a:lstStyle/>
          <a:p>
            <a:pPr>
              <a:spcBef>
                <a:spcPts val="600"/>
              </a:spcBef>
              <a:spcAft>
                <a:spcPts val="200"/>
              </a:spcAft>
            </a:pPr>
            <a:r>
              <a:rPr lang="en-US" sz="1400" b="1" dirty="0">
                <a:solidFill>
                  <a:schemeClr val="bg1"/>
                </a:solidFill>
              </a:rPr>
              <a:t>To consider</a:t>
            </a:r>
          </a:p>
          <a:p>
            <a:pPr>
              <a:spcBef>
                <a:spcPts val="200"/>
              </a:spcBef>
              <a:spcAft>
                <a:spcPts val="400"/>
              </a:spcAft>
            </a:pPr>
            <a:r>
              <a:rPr lang="en-US" sz="1000" dirty="0">
                <a:solidFill>
                  <a:schemeClr val="bg1"/>
                </a:solidFill>
              </a:rPr>
              <a:t>These costs vary by tour and traveler, so we do not include them:</a:t>
            </a:r>
          </a:p>
          <a:p>
            <a:pPr marL="91440" indent="-91440">
              <a:lnSpc>
                <a:spcPts val="1400"/>
              </a:lnSpc>
              <a:buFont typeface="Arial" panose="020B0604020202020204" pitchFamily="34" charset="0"/>
              <a:buChar char="•"/>
            </a:pPr>
            <a:r>
              <a:rPr lang="en-US" sz="1000" dirty="0">
                <a:solidFill>
                  <a:schemeClr val="bg1"/>
                </a:solidFill>
              </a:rPr>
              <a:t>Passport and visa</a:t>
            </a:r>
          </a:p>
          <a:p>
            <a:pPr marL="91440" indent="-91440">
              <a:lnSpc>
                <a:spcPts val="1400"/>
              </a:lnSpc>
              <a:buFont typeface="Arial" panose="020B0604020202020204" pitchFamily="34" charset="0"/>
              <a:buChar char="•"/>
            </a:pPr>
            <a:r>
              <a:rPr lang="en-US" sz="1000" dirty="0">
                <a:solidFill>
                  <a:schemeClr val="bg1"/>
                </a:solidFill>
              </a:rPr>
              <a:t>Snacks or beverages</a:t>
            </a:r>
          </a:p>
          <a:p>
            <a:pPr marL="91440" indent="-91440">
              <a:lnSpc>
                <a:spcPts val="1400"/>
              </a:lnSpc>
              <a:buFont typeface="Arial" panose="020B0604020202020204" pitchFamily="34" charset="0"/>
              <a:buChar char="•"/>
            </a:pPr>
            <a:r>
              <a:rPr lang="en-US" sz="1000" dirty="0">
                <a:solidFill>
                  <a:schemeClr val="bg1"/>
                </a:solidFill>
              </a:rPr>
              <a:t>Souvenirs</a:t>
            </a:r>
          </a:p>
          <a:p>
            <a:pPr marL="91440" indent="-91440">
              <a:lnSpc>
                <a:spcPts val="1400"/>
              </a:lnSpc>
              <a:buFont typeface="Arial" panose="020B0604020202020204" pitchFamily="34" charset="0"/>
              <a:buChar char="•"/>
            </a:pPr>
            <a:r>
              <a:rPr lang="en-US" sz="1000" dirty="0">
                <a:solidFill>
                  <a:schemeClr val="bg1"/>
                </a:solidFill>
              </a:rPr>
              <a:t>Free-time activities</a:t>
            </a:r>
          </a:p>
        </p:txBody>
      </p:sp>
    </p:spTree>
    <p:extLst>
      <p:ext uri="{BB962C8B-B14F-4D97-AF65-F5344CB8AC3E}">
        <p14:creationId xmlns:p14="http://schemas.microsoft.com/office/powerpoint/2010/main" val="2775430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Accreditation</a:t>
            </a:r>
          </a:p>
        </p:txBody>
      </p:sp>
      <p:sp>
        <p:nvSpPr>
          <p:cNvPr id="7" name="Text Placeholder 6"/>
          <p:cNvSpPr>
            <a:spLocks noGrp="1"/>
          </p:cNvSpPr>
          <p:nvPr>
            <p:ph type="body" sz="quarter" idx="12"/>
          </p:nvPr>
        </p:nvSpPr>
        <p:spPr/>
        <p:txBody>
          <a:bodyPr/>
          <a:lstStyle/>
          <a:p>
            <a:r>
              <a:rPr lang="en-US" dirty="0"/>
              <a:t>Academic credit</a:t>
            </a:r>
          </a:p>
          <a:p>
            <a:pPr lvl="1"/>
            <a:r>
              <a:rPr lang="en-US" dirty="0"/>
              <a:t>Complete assignments before, during and/or after your tour</a:t>
            </a:r>
          </a:p>
          <a:p>
            <a:pPr lvl="1"/>
            <a:r>
              <a:rPr lang="en-US" dirty="0"/>
              <a:t>Earn high school and/</a:t>
            </a:r>
            <a:r>
              <a:rPr lang="en-US"/>
              <a:t>or college prep </a:t>
            </a:r>
            <a:r>
              <a:rPr lang="en-US" dirty="0"/>
              <a:t>credits for your travel experience!</a:t>
            </a:r>
          </a:p>
        </p:txBody>
      </p:sp>
      <p:pic>
        <p:nvPicPr>
          <p:cNvPr id="3" name="Picture Placeholder 2"/>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611266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Pricing</a:t>
            </a:r>
            <a:endParaRPr lang="en-US" dirty="0"/>
          </a:p>
        </p:txBody>
      </p:sp>
      <p:sp>
        <p:nvSpPr>
          <p:cNvPr id="9" name="TextBox 8"/>
          <p:cNvSpPr txBox="1"/>
          <p:nvPr/>
        </p:nvSpPr>
        <p:spPr>
          <a:xfrm>
            <a:off x="4709160" y="1188720"/>
            <a:ext cx="3749040" cy="3749040"/>
          </a:xfrm>
          <a:prstGeom prst="rect">
            <a:avLst/>
          </a:prstGeom>
          <a:solidFill>
            <a:srgbClr val="002060">
              <a:alpha val="85000"/>
            </a:srgbClr>
          </a:solidFill>
          <a:effectLst>
            <a:outerShdw blurRad="50800" dist="38100" dir="5400000" algn="t" rotWithShape="0">
              <a:prstClr val="black">
                <a:alpha val="40000"/>
              </a:prstClr>
            </a:outerShdw>
          </a:effectLst>
        </p:spPr>
        <p:txBody>
          <a:bodyPr wrap="square" lIns="182880" tIns="137160" rIns="182880" bIns="182880" rtlCol="0">
            <a:spAutoFit/>
          </a:bodyPr>
          <a:lstStyle/>
          <a:p>
            <a:endParaRPr lang="en-US" dirty="0"/>
          </a:p>
        </p:txBody>
      </p:sp>
      <p:sp>
        <p:nvSpPr>
          <p:cNvPr id="7" name="Text Placeholder 6"/>
          <p:cNvSpPr>
            <a:spLocks noGrp="1"/>
          </p:cNvSpPr>
          <p:nvPr>
            <p:ph type="body" sz="quarter" idx="12"/>
          </p:nvPr>
        </p:nvSpPr>
        <p:spPr>
          <a:xfrm>
            <a:off x="134752" y="823707"/>
            <a:ext cx="4482967" cy="5669280"/>
          </a:xfrm>
        </p:spPr>
        <p:txBody>
          <a:bodyPr numCol="1" spcCol="548640"/>
          <a:lstStyle/>
          <a:p>
            <a:pPr>
              <a:lnSpc>
                <a:spcPts val="2800"/>
              </a:lnSpc>
            </a:pPr>
            <a:r>
              <a:rPr lang="en-US" dirty="0" smtClean="0"/>
              <a:t>Student (22 &amp; under)Trip</a:t>
            </a:r>
            <a:endParaRPr lang="en-US" dirty="0"/>
          </a:p>
          <a:p>
            <a:pPr lvl="1"/>
            <a:r>
              <a:rPr lang="en-US" dirty="0" smtClean="0"/>
              <a:t>$4,150 (for 30 or more)</a:t>
            </a:r>
          </a:p>
          <a:p>
            <a:pPr lvl="1"/>
            <a:r>
              <a:rPr lang="en-US" dirty="0" smtClean="0"/>
              <a:t>$4,043 (for 40 or more)</a:t>
            </a:r>
          </a:p>
          <a:p>
            <a:pPr lvl="1"/>
            <a:endParaRPr lang="en-US" dirty="0" smtClean="0"/>
          </a:p>
          <a:p>
            <a:pPr lvl="1"/>
            <a:r>
              <a:rPr lang="en-US" dirty="0" smtClean="0"/>
              <a:t>This includes a $200 early bird discount</a:t>
            </a:r>
          </a:p>
          <a:p>
            <a:pPr lvl="2"/>
            <a:r>
              <a:rPr lang="en-US" b="1" dirty="0" smtClean="0">
                <a:solidFill>
                  <a:srgbClr val="FF0000"/>
                </a:solidFill>
              </a:rPr>
              <a:t>Use code </a:t>
            </a:r>
            <a:r>
              <a:rPr lang="en-US" b="1" dirty="0" smtClean="0"/>
              <a:t>Travel0P</a:t>
            </a:r>
          </a:p>
          <a:p>
            <a:pPr lvl="2"/>
            <a:r>
              <a:rPr lang="en-US" b="1" dirty="0" smtClean="0">
                <a:solidFill>
                  <a:srgbClr val="FF0000"/>
                </a:solidFill>
              </a:rPr>
              <a:t>That is a zero above, not a letter</a:t>
            </a:r>
          </a:p>
          <a:p>
            <a:pPr lvl="2"/>
            <a:r>
              <a:rPr lang="en-US" dirty="0" smtClean="0"/>
              <a:t>This code ends </a:t>
            </a:r>
            <a:r>
              <a:rPr lang="en-US" dirty="0" smtClean="0"/>
              <a:t>Nov. </a:t>
            </a:r>
            <a:r>
              <a:rPr lang="en-US" smtClean="0"/>
              <a:t>10</a:t>
            </a:r>
            <a:r>
              <a:rPr lang="en-US" baseline="30000" smtClean="0"/>
              <a:t>th</a:t>
            </a:r>
            <a:r>
              <a:rPr lang="en-US" smtClean="0"/>
              <a:t> </a:t>
            </a:r>
            <a:endParaRPr lang="en-US" dirty="0"/>
          </a:p>
          <a:p>
            <a:r>
              <a:rPr lang="en-US" dirty="0" smtClean="0"/>
              <a:t>Adult Trip</a:t>
            </a:r>
            <a:endParaRPr lang="en-US" dirty="0"/>
          </a:p>
          <a:p>
            <a:pPr lvl="1"/>
            <a:r>
              <a:rPr lang="en-US" dirty="0" smtClean="0"/>
              <a:t>Add $530</a:t>
            </a:r>
          </a:p>
          <a:p>
            <a:r>
              <a:rPr lang="en-US" dirty="0" smtClean="0"/>
              <a:t>Returning travelers</a:t>
            </a:r>
            <a:endParaRPr lang="en-US" dirty="0"/>
          </a:p>
          <a:p>
            <a:pPr lvl="1"/>
            <a:r>
              <a:rPr lang="en-US" dirty="0" smtClean="0"/>
              <a:t>Anyone who went to London, Dublin, Paris or the DR trip, or Germany trip</a:t>
            </a:r>
          </a:p>
          <a:p>
            <a:pPr lvl="1"/>
            <a:r>
              <a:rPr lang="en-US" b="1" dirty="0" smtClean="0">
                <a:solidFill>
                  <a:srgbClr val="FF0000"/>
                </a:solidFill>
              </a:rPr>
              <a:t>$100 additional discount!</a:t>
            </a:r>
          </a:p>
          <a:p>
            <a:pPr lvl="1"/>
            <a:r>
              <a:rPr lang="en-US" dirty="0" smtClean="0"/>
              <a:t>Use your login info from the previous trip</a:t>
            </a:r>
          </a:p>
          <a:p>
            <a:pPr lvl="1"/>
            <a:r>
              <a:rPr lang="en-US" dirty="0" smtClean="0"/>
              <a:t>Call 1-800-310-7121 if you have forgotten</a:t>
            </a:r>
            <a:endParaRPr lang="en-US" dirty="0"/>
          </a:p>
          <a:p>
            <a:pPr marL="0" lvl="1" indent="0">
              <a:buNone/>
            </a:pPr>
            <a:endParaRPr lang="en-US" dirty="0"/>
          </a:p>
        </p:txBody>
      </p:sp>
      <p:sp>
        <p:nvSpPr>
          <p:cNvPr id="10" name="Text Placeholder 6"/>
          <p:cNvSpPr txBox="1">
            <a:spLocks/>
          </p:cNvSpPr>
          <p:nvPr/>
        </p:nvSpPr>
        <p:spPr>
          <a:xfrm>
            <a:off x="4892842" y="1356360"/>
            <a:ext cx="3473918" cy="3215640"/>
          </a:xfrm>
          <a:prstGeom prst="rect">
            <a:avLst/>
          </a:prstGeom>
        </p:spPr>
        <p:txBody>
          <a:bodyPr lIns="91440" numCol="1" spcCol="548640">
            <a:noAutofit/>
          </a:bodyPr>
          <a:lstStyle>
            <a:lvl1pPr marL="0" indent="-164592" algn="l" defTabSz="457200" rtl="0" eaLnBrk="1" latinLnBrk="0" hangingPunct="1">
              <a:spcBef>
                <a:spcPts val="1200"/>
              </a:spcBef>
              <a:buClrTx/>
              <a:buSzPct val="115000"/>
              <a:buFont typeface="Verdana Bold"/>
              <a:buNone/>
              <a:defRPr sz="2500" b="1" i="0" kern="1200">
                <a:solidFill>
                  <a:srgbClr val="26A5DF"/>
                </a:solidFill>
                <a:latin typeface="Arial" pitchFamily="34" charset="0"/>
                <a:ea typeface="+mn-ea"/>
                <a:cs typeface="Arial" pitchFamily="34" charset="0"/>
              </a:defRPr>
            </a:lvl1pPr>
            <a:lvl2pPr marL="182880" indent="-182880" algn="l" defTabSz="457200" rtl="0" eaLnBrk="1" latinLnBrk="0" hangingPunct="1">
              <a:spcBef>
                <a:spcPts val="300"/>
              </a:spcBef>
              <a:buClr>
                <a:schemeClr val="bg1">
                  <a:lumMod val="50000"/>
                </a:schemeClr>
              </a:buClr>
              <a:buFont typeface="Lucida Grande"/>
              <a:buChar char="›"/>
              <a:defRPr sz="1800" b="0" i="0" kern="1200" baseline="0">
                <a:solidFill>
                  <a:schemeClr val="tx1"/>
                </a:solidFill>
                <a:latin typeface="Arial" pitchFamily="34" charset="0"/>
                <a:ea typeface="+mn-ea"/>
                <a:cs typeface="Arial" pitchFamily="34" charset="0"/>
              </a:defRPr>
            </a:lvl2pPr>
            <a:lvl3pPr marL="548640" indent="-182880" algn="l" defTabSz="457200" rtl="0" eaLnBrk="1" latinLnBrk="0" hangingPunct="1">
              <a:spcBef>
                <a:spcPts val="600"/>
              </a:spcBef>
              <a:buClr>
                <a:schemeClr val="bg1">
                  <a:lumMod val="50000"/>
                </a:schemeClr>
              </a:buClr>
              <a:buFont typeface="Arial"/>
              <a:buChar char="•"/>
              <a:defRPr sz="1600" b="0" i="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600"/>
              </a:spcBef>
              <a:buClr>
                <a:schemeClr val="bg1">
                  <a:lumMod val="50000"/>
                </a:schemeClr>
              </a:buClr>
              <a:buSzPct val="75000"/>
              <a:buFont typeface="Wingdings" charset="2"/>
              <a:buChar char="§"/>
              <a:defRPr sz="1600" b="0" i="0" kern="1200">
                <a:solidFill>
                  <a:schemeClr val="tx1"/>
                </a:solidFill>
                <a:latin typeface="Arial" pitchFamily="34" charset="0"/>
                <a:ea typeface="+mn-ea"/>
                <a:cs typeface="Arial" pitchFamily="34" charset="0"/>
              </a:defRPr>
            </a:lvl4pPr>
            <a:lvl5pPr marL="914400" indent="-274320" algn="l" defTabSz="457200" rtl="0" eaLnBrk="1" latinLnBrk="0" hangingPunct="1">
              <a:spcBef>
                <a:spcPct val="20000"/>
              </a:spcBef>
              <a:buClr>
                <a:schemeClr val="bg1">
                  <a:lumMod val="50000"/>
                </a:schemeClr>
              </a:buClr>
              <a:buFont typeface="Lucida Grande"/>
              <a:buChar char="-"/>
              <a:defRPr sz="1600" b="0" i="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endParaRPr lang="en-US" dirty="0">
              <a:solidFill>
                <a:schemeClr val="bg1"/>
              </a:solidFill>
            </a:endParaRPr>
          </a:p>
        </p:txBody>
      </p:sp>
      <p:pic>
        <p:nvPicPr>
          <p:cNvPr id="3074" name="Picture 2" descr="https://www.explorica.com/-/media/Images/Deals-Promos/guaranteed%20pricing.ash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467" y="2286000"/>
            <a:ext cx="3114667"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492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t="40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Easy ways to pay</a:t>
            </a:r>
          </a:p>
        </p:txBody>
      </p:sp>
      <p:sp>
        <p:nvSpPr>
          <p:cNvPr id="9" name="TextBox 8"/>
          <p:cNvSpPr txBox="1"/>
          <p:nvPr/>
        </p:nvSpPr>
        <p:spPr>
          <a:xfrm>
            <a:off x="4724400" y="990600"/>
            <a:ext cx="3901440" cy="4221480"/>
          </a:xfrm>
          <a:prstGeom prst="rect">
            <a:avLst/>
          </a:prstGeom>
          <a:solidFill>
            <a:schemeClr val="accent6">
              <a:alpha val="85000"/>
            </a:schemeClr>
          </a:solidFill>
          <a:effectLst>
            <a:outerShdw blurRad="50800" dist="38100" dir="5400000" algn="t" rotWithShape="0">
              <a:prstClr val="black">
                <a:alpha val="40000"/>
              </a:prstClr>
            </a:outerShdw>
          </a:effectLst>
        </p:spPr>
        <p:txBody>
          <a:bodyPr wrap="square" lIns="182880" tIns="137160" rIns="182880" bIns="182880" rtlCol="0">
            <a:spAutoFit/>
          </a:bodyPr>
          <a:lstStyle/>
          <a:p>
            <a:endParaRPr lang="en-US" dirty="0"/>
          </a:p>
        </p:txBody>
      </p:sp>
      <p:sp>
        <p:nvSpPr>
          <p:cNvPr id="7" name="Text Placeholder 6"/>
          <p:cNvSpPr>
            <a:spLocks noGrp="1"/>
          </p:cNvSpPr>
          <p:nvPr>
            <p:ph type="body" sz="quarter" idx="12"/>
          </p:nvPr>
        </p:nvSpPr>
        <p:spPr>
          <a:xfrm>
            <a:off x="533400" y="1188720"/>
            <a:ext cx="3962400" cy="3688079"/>
          </a:xfrm>
        </p:spPr>
        <p:txBody>
          <a:bodyPr numCol="1" spcCol="548640"/>
          <a:lstStyle/>
          <a:p>
            <a:pPr>
              <a:lnSpc>
                <a:spcPts val="2800"/>
              </a:lnSpc>
            </a:pPr>
            <a:r>
              <a:rPr lang="en-US" dirty="0"/>
              <a:t>Automatic monthly payment plan</a:t>
            </a:r>
          </a:p>
          <a:p>
            <a:pPr lvl="1"/>
            <a:r>
              <a:rPr lang="en-US" dirty="0"/>
              <a:t>$50 deposit paid upon registration</a:t>
            </a:r>
          </a:p>
          <a:p>
            <a:pPr lvl="1"/>
            <a:r>
              <a:rPr lang="en-US" dirty="0"/>
              <a:t>Balance divided into equal monthly installments</a:t>
            </a:r>
          </a:p>
          <a:p>
            <a:pPr lvl="1"/>
            <a:r>
              <a:rPr lang="en-US" dirty="0"/>
              <a:t>Payments charged automatically</a:t>
            </a:r>
          </a:p>
          <a:p>
            <a:r>
              <a:rPr lang="en-US" dirty="0"/>
              <a:t>Manual payment plan</a:t>
            </a:r>
          </a:p>
          <a:p>
            <a:pPr lvl="1"/>
            <a:r>
              <a:rPr lang="en-US" dirty="0"/>
              <a:t>$99 deposit paid upon registration</a:t>
            </a:r>
          </a:p>
          <a:p>
            <a:pPr lvl="1"/>
            <a:r>
              <a:rPr lang="en-US" dirty="0"/>
              <a:t>Balance divided into 4 installments</a:t>
            </a:r>
          </a:p>
          <a:p>
            <a:pPr lvl="1"/>
            <a:r>
              <a:rPr lang="en-US" dirty="0"/>
              <a:t>Payments rendered manually</a:t>
            </a:r>
          </a:p>
        </p:txBody>
      </p:sp>
      <p:sp>
        <p:nvSpPr>
          <p:cNvPr id="10" name="Text Placeholder 6"/>
          <p:cNvSpPr txBox="1">
            <a:spLocks/>
          </p:cNvSpPr>
          <p:nvPr/>
        </p:nvSpPr>
        <p:spPr>
          <a:xfrm>
            <a:off x="4876800" y="1014663"/>
            <a:ext cx="3473918" cy="3215640"/>
          </a:xfrm>
          <a:prstGeom prst="rect">
            <a:avLst/>
          </a:prstGeom>
        </p:spPr>
        <p:txBody>
          <a:bodyPr lIns="91440" numCol="1" spcCol="548640">
            <a:noAutofit/>
          </a:bodyPr>
          <a:lstStyle>
            <a:lvl1pPr marL="0" indent="-164592" algn="l" defTabSz="457200" rtl="0" eaLnBrk="1" latinLnBrk="0" hangingPunct="1">
              <a:spcBef>
                <a:spcPts val="1200"/>
              </a:spcBef>
              <a:buClrTx/>
              <a:buSzPct val="115000"/>
              <a:buFont typeface="Verdana Bold"/>
              <a:buNone/>
              <a:defRPr sz="2500" b="1" i="0" kern="1200">
                <a:solidFill>
                  <a:srgbClr val="26A5DF"/>
                </a:solidFill>
                <a:latin typeface="Arial" pitchFamily="34" charset="0"/>
                <a:ea typeface="+mn-ea"/>
                <a:cs typeface="Arial" pitchFamily="34" charset="0"/>
              </a:defRPr>
            </a:lvl1pPr>
            <a:lvl2pPr marL="182880" indent="-182880" algn="l" defTabSz="457200" rtl="0" eaLnBrk="1" latinLnBrk="0" hangingPunct="1">
              <a:spcBef>
                <a:spcPts val="300"/>
              </a:spcBef>
              <a:buClr>
                <a:schemeClr val="bg1">
                  <a:lumMod val="50000"/>
                </a:schemeClr>
              </a:buClr>
              <a:buFont typeface="Lucida Grande"/>
              <a:buChar char="›"/>
              <a:defRPr sz="1800" b="0" i="0" kern="1200" baseline="0">
                <a:solidFill>
                  <a:schemeClr val="tx1"/>
                </a:solidFill>
                <a:latin typeface="Arial" pitchFamily="34" charset="0"/>
                <a:ea typeface="+mn-ea"/>
                <a:cs typeface="Arial" pitchFamily="34" charset="0"/>
              </a:defRPr>
            </a:lvl2pPr>
            <a:lvl3pPr marL="548640" indent="-182880" algn="l" defTabSz="457200" rtl="0" eaLnBrk="1" latinLnBrk="0" hangingPunct="1">
              <a:spcBef>
                <a:spcPts val="600"/>
              </a:spcBef>
              <a:buClr>
                <a:schemeClr val="bg1">
                  <a:lumMod val="50000"/>
                </a:schemeClr>
              </a:buClr>
              <a:buFont typeface="Arial"/>
              <a:buChar char="•"/>
              <a:defRPr sz="1600" b="0" i="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600"/>
              </a:spcBef>
              <a:buClr>
                <a:schemeClr val="bg1">
                  <a:lumMod val="50000"/>
                </a:schemeClr>
              </a:buClr>
              <a:buSzPct val="75000"/>
              <a:buFont typeface="Wingdings" charset="2"/>
              <a:buChar char="§"/>
              <a:defRPr sz="1600" b="0" i="0" kern="1200">
                <a:solidFill>
                  <a:schemeClr val="tx1"/>
                </a:solidFill>
                <a:latin typeface="Arial" pitchFamily="34" charset="0"/>
                <a:ea typeface="+mn-ea"/>
                <a:cs typeface="Arial" pitchFamily="34" charset="0"/>
              </a:defRPr>
            </a:lvl4pPr>
            <a:lvl5pPr marL="914400" indent="-274320" algn="l" defTabSz="457200" rtl="0" eaLnBrk="1" latinLnBrk="0" hangingPunct="1">
              <a:spcBef>
                <a:spcPct val="20000"/>
              </a:spcBef>
              <a:buClr>
                <a:schemeClr val="bg1">
                  <a:lumMod val="50000"/>
                </a:schemeClr>
              </a:buClr>
              <a:buFont typeface="Lucida Grande"/>
              <a:buChar char="-"/>
              <a:defRPr sz="1600" b="0" i="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dirty="0">
                <a:solidFill>
                  <a:schemeClr val="bg1"/>
                </a:solidFill>
              </a:rPr>
              <a:t>Fundraising support</a:t>
            </a:r>
          </a:p>
          <a:p>
            <a:pPr lvl="1" fontAlgn="auto">
              <a:spcAft>
                <a:spcPts val="0"/>
              </a:spcAft>
            </a:pPr>
            <a:r>
              <a:rPr lang="en-US" dirty="0">
                <a:solidFill>
                  <a:schemeClr val="tx1">
                    <a:lumMod val="65000"/>
                    <a:lumOff val="35000"/>
                  </a:schemeClr>
                </a:solidFill>
              </a:rPr>
              <a:t>Personal fundraising page</a:t>
            </a:r>
            <a:br>
              <a:rPr lang="en-US" dirty="0">
                <a:solidFill>
                  <a:schemeClr val="tx1">
                    <a:lumMod val="65000"/>
                    <a:lumOff val="35000"/>
                  </a:schemeClr>
                </a:solidFill>
              </a:rPr>
            </a:br>
            <a:r>
              <a:rPr lang="en-US" dirty="0">
                <a:solidFill>
                  <a:schemeClr val="tx1">
                    <a:lumMod val="65000"/>
                    <a:lumOff val="35000"/>
                  </a:schemeClr>
                </a:solidFill>
              </a:rPr>
              <a:t>on explorica.com</a:t>
            </a:r>
          </a:p>
          <a:p>
            <a:pPr lvl="1" fontAlgn="auto">
              <a:spcAft>
                <a:spcPts val="0"/>
              </a:spcAft>
            </a:pPr>
            <a:r>
              <a:rPr lang="en-US" dirty="0">
                <a:solidFill>
                  <a:schemeClr val="tx1">
                    <a:lumMod val="65000"/>
                    <a:lumOff val="35000"/>
                  </a:schemeClr>
                </a:solidFill>
              </a:rPr>
              <a:t>Easily request and accept</a:t>
            </a:r>
            <a:br>
              <a:rPr lang="en-US" dirty="0">
                <a:solidFill>
                  <a:schemeClr val="tx1">
                    <a:lumMod val="65000"/>
                    <a:lumOff val="35000"/>
                  </a:schemeClr>
                </a:solidFill>
              </a:rPr>
            </a:br>
            <a:r>
              <a:rPr lang="en-US" dirty="0">
                <a:solidFill>
                  <a:schemeClr val="tx1">
                    <a:lumMod val="65000"/>
                    <a:lumOff val="35000"/>
                  </a:schemeClr>
                </a:solidFill>
              </a:rPr>
              <a:t>credit card donations from</a:t>
            </a:r>
            <a:br>
              <a:rPr lang="en-US" dirty="0">
                <a:solidFill>
                  <a:schemeClr val="tx1">
                    <a:lumMod val="65000"/>
                    <a:lumOff val="35000"/>
                  </a:schemeClr>
                </a:solidFill>
              </a:rPr>
            </a:br>
            <a:r>
              <a:rPr lang="en-US" dirty="0">
                <a:solidFill>
                  <a:schemeClr val="tx1">
                    <a:lumMod val="65000"/>
                    <a:lumOff val="35000"/>
                  </a:schemeClr>
                </a:solidFill>
              </a:rPr>
              <a:t>friends and </a:t>
            </a:r>
            <a:r>
              <a:rPr lang="en-US" dirty="0" smtClean="0">
                <a:solidFill>
                  <a:schemeClr val="tx1">
                    <a:lumMod val="65000"/>
                    <a:lumOff val="35000"/>
                  </a:schemeClr>
                </a:solidFill>
              </a:rPr>
              <a:t>family</a:t>
            </a:r>
          </a:p>
          <a:p>
            <a:pPr lvl="1" fontAlgn="auto">
              <a:spcAft>
                <a:spcPts val="0"/>
              </a:spcAft>
            </a:pPr>
            <a:r>
              <a:rPr lang="en-US" dirty="0" smtClean="0">
                <a:solidFill>
                  <a:schemeClr val="bg1"/>
                </a:solidFill>
              </a:rPr>
              <a:t>Support letter provided by Mr. Pennington</a:t>
            </a:r>
            <a:endParaRPr lang="en-US" dirty="0">
              <a:solidFill>
                <a:schemeClr val="bg1"/>
              </a:solidFill>
            </a:endParaRPr>
          </a:p>
          <a:p>
            <a:pPr fontAlgn="auto">
              <a:spcAft>
                <a:spcPts val="0"/>
              </a:spcAft>
            </a:pPr>
            <a:r>
              <a:rPr lang="en-US" dirty="0">
                <a:solidFill>
                  <a:schemeClr val="bg1"/>
                </a:solidFill>
              </a:rPr>
              <a:t>Financial assistance</a:t>
            </a:r>
          </a:p>
          <a:p>
            <a:pPr lvl="1" fontAlgn="auto">
              <a:spcAft>
                <a:spcPts val="0"/>
              </a:spcAft>
            </a:pPr>
            <a:r>
              <a:rPr lang="en-US" dirty="0">
                <a:solidFill>
                  <a:schemeClr val="tx1">
                    <a:lumMod val="65000"/>
                    <a:lumOff val="35000"/>
                  </a:schemeClr>
                </a:solidFill>
              </a:rPr>
              <a:t>Need-based support for</a:t>
            </a:r>
            <a:br>
              <a:rPr lang="en-US" dirty="0">
                <a:solidFill>
                  <a:schemeClr val="tx1">
                    <a:lumMod val="65000"/>
                    <a:lumOff val="35000"/>
                  </a:schemeClr>
                </a:solidFill>
              </a:rPr>
            </a:br>
            <a:r>
              <a:rPr lang="en-US" dirty="0">
                <a:solidFill>
                  <a:schemeClr val="tx1">
                    <a:lumMod val="65000"/>
                    <a:lumOff val="35000"/>
                  </a:schemeClr>
                </a:solidFill>
              </a:rPr>
              <a:t>qualifying families</a:t>
            </a:r>
          </a:p>
          <a:p>
            <a:pPr lvl="1" fontAlgn="auto">
              <a:spcAft>
                <a:spcPts val="0"/>
              </a:spcAft>
            </a:pPr>
            <a:r>
              <a:rPr lang="en-US" dirty="0">
                <a:solidFill>
                  <a:schemeClr val="tx1">
                    <a:lumMod val="65000"/>
                    <a:lumOff val="35000"/>
                  </a:schemeClr>
                </a:solidFill>
              </a:rPr>
              <a:t>Confidential application</a:t>
            </a:r>
          </a:p>
        </p:txBody>
      </p:sp>
    </p:spTree>
    <p:extLst>
      <p:ext uri="{BB962C8B-B14F-4D97-AF65-F5344CB8AC3E}">
        <p14:creationId xmlns:p14="http://schemas.microsoft.com/office/powerpoint/2010/main" val="1007927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tretch>
            <a:fillRect/>
          </a:stretch>
        </p:blipFill>
        <p:spPr>
          <a:xfrm>
            <a:off x="3572502" y="990601"/>
            <a:ext cx="5471727" cy="3429000"/>
          </a:xfrm>
        </p:spPr>
      </p:pic>
      <p:sp>
        <p:nvSpPr>
          <p:cNvPr id="5" name="Title 4"/>
          <p:cNvSpPr>
            <a:spLocks noGrp="1"/>
          </p:cNvSpPr>
          <p:nvPr>
            <p:ph type="title"/>
          </p:nvPr>
        </p:nvSpPr>
        <p:spPr/>
        <p:txBody>
          <a:bodyPr/>
          <a:lstStyle/>
          <a:p>
            <a:r>
              <a:rPr lang="en-US" dirty="0"/>
              <a:t>Travel protection with </a:t>
            </a:r>
            <a:r>
              <a:rPr lang="en-US" dirty="0" err="1"/>
              <a:t>TripMate</a:t>
            </a:r>
            <a:endParaRPr lang="en-US" dirty="0"/>
          </a:p>
        </p:txBody>
      </p:sp>
      <p:sp>
        <p:nvSpPr>
          <p:cNvPr id="7" name="Text Placeholder 6"/>
          <p:cNvSpPr>
            <a:spLocks noGrp="1"/>
          </p:cNvSpPr>
          <p:nvPr>
            <p:ph type="body" sz="quarter" idx="12"/>
          </p:nvPr>
        </p:nvSpPr>
        <p:spPr>
          <a:xfrm>
            <a:off x="0" y="4267200"/>
            <a:ext cx="7607167" cy="2971800"/>
          </a:xfrm>
        </p:spPr>
        <p:txBody>
          <a:bodyPr/>
          <a:lstStyle/>
          <a:p>
            <a:pPr fontAlgn="base"/>
            <a:r>
              <a:rPr lang="en-US" b="1" dirty="0">
                <a:solidFill>
                  <a:srgbClr val="26A5DF"/>
                </a:solidFill>
              </a:rPr>
              <a:t>Travel Protection Plan</a:t>
            </a:r>
          </a:p>
          <a:p>
            <a:pPr lvl="1" fontAlgn="base"/>
            <a:r>
              <a:rPr lang="en-US" dirty="0"/>
              <a:t>Lost tickets, passport, luggage, etc.</a:t>
            </a:r>
          </a:p>
          <a:p>
            <a:pPr lvl="1" fontAlgn="base"/>
            <a:r>
              <a:rPr lang="en-US" dirty="0"/>
              <a:t>Sickness or injury on tour</a:t>
            </a:r>
          </a:p>
          <a:p>
            <a:pPr lvl="1" fontAlgn="base"/>
            <a:r>
              <a:rPr lang="en-US" dirty="0"/>
              <a:t>And more</a:t>
            </a:r>
          </a:p>
          <a:p>
            <a:pPr marL="0" lvl="1" indent="-164592" fontAlgn="base">
              <a:spcBef>
                <a:spcPts val="1200"/>
              </a:spcBef>
              <a:buClrTx/>
              <a:buSzPct val="115000"/>
              <a:buNone/>
            </a:pPr>
            <a:r>
              <a:rPr lang="en-US" sz="2500" b="1" dirty="0" smtClean="0">
                <a:solidFill>
                  <a:srgbClr val="26A5DF"/>
                </a:solidFill>
              </a:rPr>
              <a:t>Travel </a:t>
            </a:r>
            <a:r>
              <a:rPr lang="en-US" sz="2500" b="1" dirty="0">
                <a:solidFill>
                  <a:srgbClr val="26A5DF"/>
                </a:solidFill>
              </a:rPr>
              <a:t>Protection Plan PLUS</a:t>
            </a:r>
          </a:p>
          <a:p>
            <a:pPr lvl="1" fontAlgn="base"/>
            <a:r>
              <a:rPr lang="en-US" dirty="0"/>
              <a:t>Everything in the standard plan</a:t>
            </a:r>
          </a:p>
          <a:p>
            <a:pPr lvl="1" fontAlgn="base"/>
            <a:r>
              <a:rPr lang="en-US" dirty="0"/>
              <a:t>Plus exclusive </a:t>
            </a:r>
            <a:r>
              <a:rPr lang="en-US" i="1" dirty="0"/>
              <a:t>Cancel for Any Reason </a:t>
            </a:r>
            <a:r>
              <a:rPr lang="en-US" dirty="0"/>
              <a:t>protection</a:t>
            </a:r>
          </a:p>
        </p:txBody>
      </p:sp>
    </p:spTree>
    <p:extLst>
      <p:ext uri="{BB962C8B-B14F-4D97-AF65-F5344CB8AC3E}">
        <p14:creationId xmlns:p14="http://schemas.microsoft.com/office/powerpoint/2010/main" val="692462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How to enroll</a:t>
            </a:r>
            <a:endParaRPr lang="en-US" dirty="0"/>
          </a:p>
        </p:txBody>
      </p:sp>
      <p:sp>
        <p:nvSpPr>
          <p:cNvPr id="7" name="Text Placeholder 6"/>
          <p:cNvSpPr>
            <a:spLocks noGrp="1"/>
          </p:cNvSpPr>
          <p:nvPr>
            <p:ph type="body" sz="quarter" idx="12"/>
          </p:nvPr>
        </p:nvSpPr>
        <p:spPr>
          <a:xfrm>
            <a:off x="4572000" y="1188720"/>
            <a:ext cx="4191000" cy="4714875"/>
          </a:xfrm>
        </p:spPr>
        <p:txBody>
          <a:bodyPr/>
          <a:lstStyle/>
          <a:p>
            <a:r>
              <a:rPr lang="en-US" dirty="0"/>
              <a:t>Online</a:t>
            </a:r>
          </a:p>
          <a:p>
            <a:pPr lvl="1"/>
            <a:r>
              <a:rPr lang="en-US" dirty="0" smtClean="0"/>
              <a:t>www.explorica.com/Pennington-344 </a:t>
            </a:r>
            <a:endParaRPr lang="en-US" dirty="0"/>
          </a:p>
          <a:p>
            <a:pPr>
              <a:spcBef>
                <a:spcPts val="1800"/>
              </a:spcBef>
            </a:pPr>
            <a:r>
              <a:rPr lang="en-US" dirty="0"/>
              <a:t>By phone</a:t>
            </a:r>
          </a:p>
          <a:p>
            <a:pPr lvl="1"/>
            <a:r>
              <a:rPr lang="en-US" dirty="0"/>
              <a:t>1.888.310.7121</a:t>
            </a:r>
          </a:p>
          <a:p>
            <a:pPr>
              <a:spcBef>
                <a:spcPts val="1800"/>
              </a:spcBef>
            </a:pPr>
            <a:r>
              <a:rPr lang="en-US" dirty="0"/>
              <a:t>By mail</a:t>
            </a:r>
          </a:p>
          <a:p>
            <a:pPr lvl="1"/>
            <a:r>
              <a:rPr lang="en-US" dirty="0"/>
              <a:t>Complete the paper application and return by mail</a:t>
            </a:r>
          </a:p>
        </p:txBody>
      </p:sp>
      <p:pic>
        <p:nvPicPr>
          <p:cNvPr id="3" name="Picture Placeholder 2"/>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4430" b="4430"/>
          <a:stretch>
            <a:fillRect/>
          </a:stretch>
        </p:blipFill>
        <p:spPr>
          <a:xfrm rot="5400000">
            <a:off x="-952500" y="1790700"/>
            <a:ext cx="6019800" cy="4114800"/>
          </a:xfrm>
        </p:spPr>
      </p:pic>
    </p:spTree>
    <p:extLst>
      <p:ext uri="{BB962C8B-B14F-4D97-AF65-F5344CB8AC3E}">
        <p14:creationId xmlns:p14="http://schemas.microsoft.com/office/powerpoint/2010/main" val="2443516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648200" y="3977640"/>
            <a:ext cx="4495800" cy="1280160"/>
          </a:xfrm>
          <a:prstGeom prst="rect">
            <a:avLst/>
          </a:prstGeom>
          <a:solidFill>
            <a:schemeClr val="accent6">
              <a:alpha val="85000"/>
            </a:schemeClr>
          </a:solidFill>
          <a:effectLst>
            <a:outerShdw blurRad="50800" dist="38100" dir="5400000" algn="t" rotWithShape="0">
              <a:prstClr val="black">
                <a:alpha val="40000"/>
              </a:prstClr>
            </a:outerShdw>
          </a:effectLst>
        </p:spPr>
        <p:txBody>
          <a:bodyPr wrap="square" lIns="182880" tIns="137160" rIns="182880" bIns="182880" rtlCol="0">
            <a:spAutoFit/>
          </a:bodyPr>
          <a:lstStyle/>
          <a:p>
            <a:endParaRPr lang="en-US" dirty="0"/>
          </a:p>
        </p:txBody>
      </p:sp>
      <p:sp>
        <p:nvSpPr>
          <p:cNvPr id="5" name="Title 4"/>
          <p:cNvSpPr>
            <a:spLocks noGrp="1"/>
          </p:cNvSpPr>
          <p:nvPr>
            <p:ph type="title"/>
          </p:nvPr>
        </p:nvSpPr>
        <p:spPr/>
        <p:txBody>
          <a:bodyPr/>
          <a:lstStyle/>
          <a:p>
            <a:r>
              <a:rPr lang="en-US"/>
              <a:t>Join us!</a:t>
            </a:r>
            <a:endParaRPr lang="en-US" dirty="0"/>
          </a:p>
        </p:txBody>
      </p:sp>
      <p:sp>
        <p:nvSpPr>
          <p:cNvPr id="7" name="Text Placeholder 6"/>
          <p:cNvSpPr>
            <a:spLocks noGrp="1"/>
          </p:cNvSpPr>
          <p:nvPr>
            <p:ph type="body" sz="quarter" idx="12"/>
          </p:nvPr>
        </p:nvSpPr>
        <p:spPr>
          <a:xfrm>
            <a:off x="4572000" y="1188721"/>
            <a:ext cx="3733800" cy="2392680"/>
          </a:xfrm>
        </p:spPr>
        <p:txBody>
          <a:bodyPr/>
          <a:lstStyle/>
          <a:p>
            <a:pPr>
              <a:lnSpc>
                <a:spcPts val="2800"/>
              </a:lnSpc>
            </a:pPr>
            <a:r>
              <a:rPr lang="en-US"/>
              <a:t>Don’t miss your chance to:</a:t>
            </a:r>
          </a:p>
          <a:p>
            <a:pPr lvl="1">
              <a:spcBef>
                <a:spcPts val="600"/>
              </a:spcBef>
            </a:pPr>
            <a:r>
              <a:rPr lang="en-US"/>
              <a:t>Explore exciting destinations</a:t>
            </a:r>
          </a:p>
          <a:p>
            <a:pPr lvl="1"/>
            <a:r>
              <a:rPr lang="en-US"/>
              <a:t>Create lifelong memories</a:t>
            </a:r>
            <a:br>
              <a:rPr lang="en-US"/>
            </a:br>
            <a:r>
              <a:rPr lang="en-US"/>
              <a:t>and friends</a:t>
            </a:r>
          </a:p>
          <a:p>
            <a:pPr lvl="1"/>
            <a:r>
              <a:rPr lang="en-US"/>
              <a:t>Grow and mature as a person</a:t>
            </a:r>
          </a:p>
          <a:p>
            <a:pPr lvl="1"/>
            <a:r>
              <a:rPr lang="en-US"/>
              <a:t>Prepare for a successful future</a:t>
            </a:r>
            <a:endParaRPr lang="en-US" dirty="0"/>
          </a:p>
        </p:txBody>
      </p:sp>
      <p:sp>
        <p:nvSpPr>
          <p:cNvPr id="11" name="Text Placeholder 6"/>
          <p:cNvSpPr txBox="1">
            <a:spLocks/>
          </p:cNvSpPr>
          <p:nvPr/>
        </p:nvSpPr>
        <p:spPr>
          <a:xfrm>
            <a:off x="4800600" y="4168140"/>
            <a:ext cx="4343400" cy="1006585"/>
          </a:xfrm>
          <a:prstGeom prst="rect">
            <a:avLst/>
          </a:prstGeom>
        </p:spPr>
        <p:txBody>
          <a:bodyPr lIns="91440">
            <a:noAutofit/>
          </a:bodyPr>
          <a:lstStyle>
            <a:lvl1pPr marL="0" indent="-164592" algn="l" defTabSz="457200" rtl="0" eaLnBrk="1" latinLnBrk="0" hangingPunct="1">
              <a:spcBef>
                <a:spcPts val="1200"/>
              </a:spcBef>
              <a:buClrTx/>
              <a:buSzPct val="115000"/>
              <a:buFont typeface="Verdana Bold"/>
              <a:buNone/>
              <a:defRPr sz="2500" b="1" i="0" kern="1200">
                <a:solidFill>
                  <a:srgbClr val="26A5DF"/>
                </a:solidFill>
                <a:latin typeface="Arial" pitchFamily="34" charset="0"/>
                <a:ea typeface="+mn-ea"/>
                <a:cs typeface="Arial" pitchFamily="34" charset="0"/>
              </a:defRPr>
            </a:lvl1pPr>
            <a:lvl2pPr marL="182880" indent="-182880" algn="l" defTabSz="457200" rtl="0" eaLnBrk="1" latinLnBrk="0" hangingPunct="1">
              <a:spcBef>
                <a:spcPts val="300"/>
              </a:spcBef>
              <a:buClr>
                <a:schemeClr val="bg1">
                  <a:lumMod val="50000"/>
                </a:schemeClr>
              </a:buClr>
              <a:buFont typeface="Lucida Grande"/>
              <a:buChar char="›"/>
              <a:defRPr sz="1800" b="0" i="0" kern="1200" baseline="0">
                <a:solidFill>
                  <a:schemeClr val="tx1"/>
                </a:solidFill>
                <a:latin typeface="Arial" pitchFamily="34" charset="0"/>
                <a:ea typeface="+mn-ea"/>
                <a:cs typeface="Arial" pitchFamily="34" charset="0"/>
              </a:defRPr>
            </a:lvl2pPr>
            <a:lvl3pPr marL="548640" indent="-182880" algn="l" defTabSz="457200" rtl="0" eaLnBrk="1" latinLnBrk="0" hangingPunct="1">
              <a:spcBef>
                <a:spcPts val="600"/>
              </a:spcBef>
              <a:buClr>
                <a:schemeClr val="bg1">
                  <a:lumMod val="50000"/>
                </a:schemeClr>
              </a:buClr>
              <a:buFont typeface="Arial"/>
              <a:buChar char="•"/>
              <a:defRPr sz="1600" b="0" i="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600"/>
              </a:spcBef>
              <a:buClr>
                <a:schemeClr val="bg1">
                  <a:lumMod val="50000"/>
                </a:schemeClr>
              </a:buClr>
              <a:buSzPct val="75000"/>
              <a:buFont typeface="Wingdings" charset="2"/>
              <a:buChar char="§"/>
              <a:defRPr sz="1600" b="0" i="0" kern="1200">
                <a:solidFill>
                  <a:schemeClr val="tx1"/>
                </a:solidFill>
                <a:latin typeface="Arial" pitchFamily="34" charset="0"/>
                <a:ea typeface="+mn-ea"/>
                <a:cs typeface="Arial" pitchFamily="34" charset="0"/>
              </a:defRPr>
            </a:lvl4pPr>
            <a:lvl5pPr marL="914400" indent="-274320" algn="l" defTabSz="457200" rtl="0" eaLnBrk="1" latinLnBrk="0" hangingPunct="1">
              <a:spcBef>
                <a:spcPct val="20000"/>
              </a:spcBef>
              <a:buClr>
                <a:schemeClr val="bg1">
                  <a:lumMod val="50000"/>
                </a:schemeClr>
              </a:buClr>
              <a:buFont typeface="Lucida Grande"/>
              <a:buChar char="-"/>
              <a:defRPr sz="1600" b="0" i="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lnSpc>
                <a:spcPts val="2800"/>
              </a:lnSpc>
              <a:spcAft>
                <a:spcPts val="0"/>
              </a:spcAft>
            </a:pPr>
            <a:r>
              <a:rPr lang="en-US" dirty="0">
                <a:solidFill>
                  <a:schemeClr val="bg1"/>
                </a:solidFill>
              </a:rPr>
              <a:t>Register today!</a:t>
            </a:r>
          </a:p>
          <a:p>
            <a:pPr fontAlgn="auto">
              <a:lnSpc>
                <a:spcPts val="2800"/>
              </a:lnSpc>
              <a:spcBef>
                <a:spcPts val="600"/>
              </a:spcBef>
              <a:spcAft>
                <a:spcPts val="0"/>
              </a:spcAft>
            </a:pPr>
            <a:r>
              <a:rPr lang="en-US" sz="1800" dirty="0" smtClean="0">
                <a:solidFill>
                  <a:schemeClr val="tx1">
                    <a:lumMod val="50000"/>
                    <a:lumOff val="50000"/>
                  </a:schemeClr>
                </a:solidFill>
              </a:rPr>
              <a:t>www.explorica.com/</a:t>
            </a:r>
            <a:r>
              <a:rPr lang="en-US" sz="1800" dirty="0"/>
              <a:t>Pennington-344</a:t>
            </a:r>
            <a:endParaRPr lang="en-US" sz="1800" dirty="0">
              <a:solidFill>
                <a:schemeClr val="tx1">
                  <a:lumMod val="50000"/>
                  <a:lumOff val="50000"/>
                </a:schemeClr>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3677" r="13166" b="6662"/>
          <a:stretch/>
        </p:blipFill>
        <p:spPr>
          <a:xfrm>
            <a:off x="63170" y="914400"/>
            <a:ext cx="4508830" cy="5653293"/>
          </a:xfrm>
          <a:prstGeom prst="rect">
            <a:avLst/>
          </a:prstGeom>
        </p:spPr>
      </p:pic>
    </p:spTree>
    <p:extLst>
      <p:ext uri="{BB962C8B-B14F-4D97-AF65-F5344CB8AC3E}">
        <p14:creationId xmlns:p14="http://schemas.microsoft.com/office/powerpoint/2010/main" val="914858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Facebook</a:t>
            </a:r>
            <a:endParaRPr lang="en-US" dirty="0"/>
          </a:p>
        </p:txBody>
      </p:sp>
      <p:sp>
        <p:nvSpPr>
          <p:cNvPr id="7" name="Text Placeholder 6"/>
          <p:cNvSpPr>
            <a:spLocks noGrp="1"/>
          </p:cNvSpPr>
          <p:nvPr>
            <p:ph type="body" sz="quarter" idx="12"/>
          </p:nvPr>
        </p:nvSpPr>
        <p:spPr>
          <a:xfrm rot="10800000" flipV="1">
            <a:off x="5715000" y="3015631"/>
            <a:ext cx="3077538" cy="1569348"/>
          </a:xfrm>
        </p:spPr>
        <p:txBody>
          <a:bodyPr/>
          <a:lstStyle/>
          <a:p>
            <a:r>
              <a:rPr lang="en-US" dirty="0" smtClean="0"/>
              <a:t>Lincoln High School Travel Club</a:t>
            </a:r>
          </a:p>
          <a:p>
            <a:pPr lvl="1"/>
            <a:r>
              <a:rPr lang="en-US" dirty="0" smtClean="0"/>
              <a:t>Follow us NOW!</a:t>
            </a:r>
            <a:endParaRPr lang="en-US" dirty="0"/>
          </a:p>
        </p:txBody>
      </p:sp>
      <p:pic>
        <p:nvPicPr>
          <p:cNvPr id="1026"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390" y="1371600"/>
            <a:ext cx="4857410" cy="4857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746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LHS Travel Club</a:t>
            </a:r>
            <a:endParaRPr lang="en-US" dirty="0"/>
          </a:p>
        </p:txBody>
      </p:sp>
      <p:sp>
        <p:nvSpPr>
          <p:cNvPr id="7" name="Text Placeholder 6"/>
          <p:cNvSpPr>
            <a:spLocks noGrp="1"/>
          </p:cNvSpPr>
          <p:nvPr>
            <p:ph type="body" sz="quarter" idx="12"/>
          </p:nvPr>
        </p:nvSpPr>
        <p:spPr>
          <a:xfrm>
            <a:off x="5014448" y="948393"/>
            <a:ext cx="4129552" cy="4714875"/>
          </a:xfrm>
        </p:spPr>
        <p:txBody>
          <a:bodyPr/>
          <a:lstStyle/>
          <a:p>
            <a:r>
              <a:rPr lang="en-US" dirty="0" smtClean="0"/>
              <a:t>Trips</a:t>
            </a:r>
            <a:endParaRPr lang="en-US" dirty="0"/>
          </a:p>
          <a:p>
            <a:pPr lvl="1"/>
            <a:r>
              <a:rPr lang="en-US" dirty="0" smtClean="0"/>
              <a:t>Italy and Greece 2013</a:t>
            </a:r>
          </a:p>
          <a:p>
            <a:pPr lvl="1"/>
            <a:r>
              <a:rPr lang="en-US" dirty="0" smtClean="0"/>
              <a:t>Brookville Canoe trip 2013</a:t>
            </a:r>
          </a:p>
          <a:p>
            <a:pPr lvl="1"/>
            <a:r>
              <a:rPr lang="en-US" dirty="0" smtClean="0"/>
              <a:t>Costa Rica 2015</a:t>
            </a:r>
          </a:p>
          <a:p>
            <a:pPr lvl="1"/>
            <a:r>
              <a:rPr lang="en-US" dirty="0" smtClean="0"/>
              <a:t>Dublin, London, Paris 2017</a:t>
            </a:r>
          </a:p>
          <a:p>
            <a:pPr lvl="1"/>
            <a:r>
              <a:rPr lang="en-US" dirty="0" smtClean="0"/>
              <a:t>Dominican Republic 2019</a:t>
            </a:r>
          </a:p>
          <a:p>
            <a:pPr lvl="1"/>
            <a:r>
              <a:rPr lang="en-US" dirty="0" smtClean="0"/>
              <a:t>Germany, Switzerland, Austria 2022</a:t>
            </a:r>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7990"/>
          <a:stretch/>
        </p:blipFill>
        <p:spPr>
          <a:xfrm>
            <a:off x="76200" y="948393"/>
            <a:ext cx="2693732" cy="4379495"/>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0182" y="3722686"/>
            <a:ext cx="3493460" cy="3147345"/>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9718" y="3505200"/>
            <a:ext cx="1874281" cy="3372852"/>
          </a:xfrm>
          <a:prstGeom prst="rect">
            <a:avLst/>
          </a:prstGeom>
          <a:ln>
            <a:noFill/>
          </a:ln>
          <a:effectLst>
            <a:softEdge rad="112500"/>
          </a:effectLst>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5218" t="-2026" r="15217" b="2026"/>
          <a:stretch/>
        </p:blipFill>
        <p:spPr>
          <a:xfrm rot="5400000">
            <a:off x="838218" y="3906234"/>
            <a:ext cx="2438400" cy="3505236"/>
          </a:xfrm>
          <a:prstGeom prst="rect">
            <a:avLst/>
          </a:prstGeom>
          <a:ln>
            <a:noFill/>
          </a:ln>
          <a:effectLst>
            <a:softEdge rad="112500"/>
          </a:effectLst>
        </p:spPr>
      </p:pic>
      <p:pic>
        <p:nvPicPr>
          <p:cNvPr id="4098" name="Picture 2" descr="http://penningtonhistory.weebly.com/uploads/2/5/2/2/25221829/img-9172_orig.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473" t="-16473" r="1" b="12048"/>
          <a:stretch/>
        </p:blipFill>
        <p:spPr bwMode="auto">
          <a:xfrm>
            <a:off x="1080858" y="1263627"/>
            <a:ext cx="4070350" cy="2736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Switzerland &amp; the Mediterranean</a:t>
            </a:r>
            <a:endParaRPr lang="en-US" dirty="0"/>
          </a:p>
        </p:txBody>
      </p:sp>
      <p:sp>
        <p:nvSpPr>
          <p:cNvPr id="5" name="Rectangle 4"/>
          <p:cNvSpPr/>
          <p:nvPr/>
        </p:nvSpPr>
        <p:spPr>
          <a:xfrm>
            <a:off x="0" y="5029200"/>
            <a:ext cx="9144000" cy="18288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2"/>
          </p:nvPr>
        </p:nvSpPr>
        <p:spPr>
          <a:xfrm>
            <a:off x="457200" y="5638800"/>
            <a:ext cx="8686800" cy="914400"/>
          </a:xfrm>
        </p:spPr>
        <p:txBody>
          <a:bodyPr>
            <a:normAutofit/>
          </a:bodyPr>
          <a:lstStyle/>
          <a:p>
            <a:r>
              <a:rPr lang="en-US" dirty="0" smtClean="0">
                <a:hlinkClick r:id="rId4"/>
              </a:rPr>
              <a:t>bpenning@wwayne.k12.in.us</a:t>
            </a:r>
            <a:endParaRPr lang="en-US" dirty="0" smtClean="0"/>
          </a:p>
          <a:p>
            <a:r>
              <a:rPr lang="en-US" dirty="0" smtClean="0">
                <a:hlinkClick r:id="rId5"/>
              </a:rPr>
              <a:t>www.penningtonhistory.weebly.com</a:t>
            </a:r>
            <a:r>
              <a:rPr lang="en-US" dirty="0" smtClean="0"/>
              <a:t> then click on LHS Travel Club</a:t>
            </a:r>
            <a:endParaRPr lang="en-US" dirty="0"/>
          </a:p>
        </p:txBody>
      </p:sp>
      <p:sp>
        <p:nvSpPr>
          <p:cNvPr id="2" name="Title 1"/>
          <p:cNvSpPr>
            <a:spLocks noGrp="1"/>
          </p:cNvSpPr>
          <p:nvPr>
            <p:ph type="title" idx="4294967295"/>
          </p:nvPr>
        </p:nvSpPr>
        <p:spPr>
          <a:xfrm>
            <a:off x="437147" y="5065295"/>
            <a:ext cx="7337425" cy="803275"/>
          </a:xfrm>
          <a:prstGeom prst="rect">
            <a:avLst/>
          </a:prstGeom>
        </p:spPr>
        <p:txBody>
          <a:bodyPr/>
          <a:lstStyle/>
          <a:p>
            <a:r>
              <a:rPr lang="en-US" dirty="0"/>
              <a:t>Questions?</a:t>
            </a:r>
          </a:p>
        </p:txBody>
      </p:sp>
    </p:spTree>
    <p:extLst>
      <p:ext uri="{BB962C8B-B14F-4D97-AF65-F5344CB8AC3E}">
        <p14:creationId xmlns:p14="http://schemas.microsoft.com/office/powerpoint/2010/main" val="3772904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Why should you travel?</a:t>
            </a:r>
            <a:endParaRPr lang="en-US" dirty="0"/>
          </a:p>
        </p:txBody>
      </p:sp>
      <p:sp>
        <p:nvSpPr>
          <p:cNvPr id="7" name="Text Placeholder 6"/>
          <p:cNvSpPr>
            <a:spLocks noGrp="1"/>
          </p:cNvSpPr>
          <p:nvPr>
            <p:ph type="body" sz="quarter" idx="12"/>
          </p:nvPr>
        </p:nvSpPr>
        <p:spPr/>
        <p:txBody>
          <a:bodyPr/>
          <a:lstStyle/>
          <a:p>
            <a:r>
              <a:rPr lang="en-US" sz="2500" b="1" dirty="0">
                <a:solidFill>
                  <a:srgbClr val="26A5DF"/>
                </a:solidFill>
              </a:rPr>
              <a:t>Expanded world view</a:t>
            </a:r>
          </a:p>
          <a:p>
            <a:pPr lvl="1" fontAlgn="base"/>
            <a:r>
              <a:rPr lang="en-US" dirty="0"/>
              <a:t>Understanding and appreciation of different cultures</a:t>
            </a:r>
          </a:p>
          <a:p>
            <a:pPr lvl="1" fontAlgn="base"/>
            <a:r>
              <a:rPr lang="en-US" dirty="0"/>
              <a:t>First-hand experience of classroom lessons</a:t>
            </a:r>
          </a:p>
          <a:p>
            <a:pPr marL="0" lvl="1" indent="0" fontAlgn="base">
              <a:buNone/>
            </a:pPr>
            <a:r>
              <a:rPr lang="en-US" sz="800" dirty="0"/>
              <a:t/>
            </a:r>
            <a:br>
              <a:rPr lang="en-US" sz="800" dirty="0"/>
            </a:br>
            <a:r>
              <a:rPr lang="en-US" sz="2500" b="1" dirty="0">
                <a:solidFill>
                  <a:srgbClr val="26A5DF"/>
                </a:solidFill>
              </a:rPr>
              <a:t>Personal growth</a:t>
            </a:r>
          </a:p>
          <a:p>
            <a:pPr lvl="1" fontAlgn="base"/>
            <a:r>
              <a:rPr lang="en-US" dirty="0"/>
              <a:t>Increased confidence and competence</a:t>
            </a:r>
          </a:p>
          <a:p>
            <a:pPr lvl="1" fontAlgn="base"/>
            <a:r>
              <a:rPr lang="en-US" dirty="0"/>
              <a:t>Language and cultural immersion</a:t>
            </a:r>
          </a:p>
          <a:p>
            <a:pPr marL="0" lvl="1" indent="0" fontAlgn="base">
              <a:buNone/>
            </a:pPr>
            <a:r>
              <a:rPr lang="en-US" sz="800" dirty="0"/>
              <a:t/>
            </a:r>
            <a:br>
              <a:rPr lang="en-US" sz="800" dirty="0"/>
            </a:br>
            <a:r>
              <a:rPr lang="en-US" sz="2500" b="1" dirty="0">
                <a:solidFill>
                  <a:srgbClr val="26A5DF"/>
                </a:solidFill>
              </a:rPr>
              <a:t>Marketable experience</a:t>
            </a:r>
          </a:p>
          <a:p>
            <a:pPr lvl="1" fontAlgn="base"/>
            <a:r>
              <a:rPr lang="en-US" dirty="0"/>
              <a:t>Demonstrates maturity and worldliness</a:t>
            </a:r>
          </a:p>
          <a:p>
            <a:pPr lvl="1" fontAlgn="base"/>
            <a:r>
              <a:rPr lang="en-US" dirty="0"/>
              <a:t>Enhances college and job applications</a:t>
            </a:r>
          </a:p>
        </p:txBody>
      </p:sp>
      <p:pic>
        <p:nvPicPr>
          <p:cNvPr id="3" name="Picture Placeholder 2"/>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5823" r="15823"/>
          <a:stretch>
            <a:fillRect/>
          </a:stretch>
        </p:blip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t="45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Explorica?</a:t>
            </a:r>
          </a:p>
        </p:txBody>
      </p:sp>
      <p:sp>
        <p:nvSpPr>
          <p:cNvPr id="3" name="Text Placeholder 2"/>
          <p:cNvSpPr>
            <a:spLocks noGrp="1"/>
          </p:cNvSpPr>
          <p:nvPr>
            <p:ph type="body" sz="quarter" idx="12"/>
          </p:nvPr>
        </p:nvSpPr>
        <p:spPr>
          <a:xfrm>
            <a:off x="457200" y="1188720"/>
            <a:ext cx="8153400" cy="4648201"/>
          </a:xfrm>
        </p:spPr>
        <p:txBody>
          <a:bodyPr numCol="2" spcCol="91440"/>
          <a:lstStyle/>
          <a:p>
            <a:r>
              <a:rPr lang="en-US" dirty="0"/>
              <a:t>Proven experience</a:t>
            </a:r>
          </a:p>
          <a:p>
            <a:pPr lvl="1"/>
            <a:r>
              <a:rPr lang="en-US" dirty="0"/>
              <a:t>Over 15 years in student travel</a:t>
            </a:r>
          </a:p>
          <a:p>
            <a:pPr lvl="1"/>
            <a:r>
              <a:rPr lang="en-US" dirty="0"/>
              <a:t>More than 1 million travelers</a:t>
            </a:r>
          </a:p>
          <a:p>
            <a:pPr lvl="1"/>
            <a:r>
              <a:rPr lang="en-US" dirty="0"/>
              <a:t>Tours to 75 countries on all</a:t>
            </a:r>
            <a:br>
              <a:rPr lang="en-US" dirty="0"/>
            </a:br>
            <a:r>
              <a:rPr lang="en-US" dirty="0"/>
              <a:t>7 continents</a:t>
            </a:r>
          </a:p>
          <a:p>
            <a:r>
              <a:rPr lang="en-US" dirty="0"/>
              <a:t>Excellent value</a:t>
            </a:r>
          </a:p>
          <a:p>
            <a:pPr lvl="1"/>
            <a:r>
              <a:rPr lang="en-US" dirty="0"/>
              <a:t>Fully inclusive</a:t>
            </a:r>
          </a:p>
          <a:p>
            <a:pPr lvl="1"/>
            <a:r>
              <a:rPr lang="en-US" dirty="0"/>
              <a:t>Quality hotels, meals &amp; activities</a:t>
            </a:r>
          </a:p>
          <a:p>
            <a:pPr lvl="1"/>
            <a:r>
              <a:rPr lang="en-US" dirty="0"/>
              <a:t>Guaranteed best prices</a:t>
            </a:r>
          </a:p>
          <a:p>
            <a:pPr lvl="1"/>
            <a:endParaRPr lang="en-US" dirty="0"/>
          </a:p>
          <a:p>
            <a:pPr lvl="1"/>
            <a:endParaRPr lang="en-US" dirty="0"/>
          </a:p>
          <a:p>
            <a:pPr lvl="1"/>
            <a:endParaRPr lang="en-US" dirty="0"/>
          </a:p>
          <a:p>
            <a:pPr lvl="1"/>
            <a:endParaRPr lang="en-US" dirty="0"/>
          </a:p>
          <a:p>
            <a:r>
              <a:rPr lang="en-US" dirty="0"/>
              <a:t>Incredible tour directors</a:t>
            </a:r>
          </a:p>
          <a:p>
            <a:pPr lvl="1"/>
            <a:r>
              <a:rPr lang="en-US" dirty="0"/>
              <a:t>Professionally trained</a:t>
            </a:r>
          </a:p>
          <a:p>
            <a:pPr lvl="1"/>
            <a:r>
              <a:rPr lang="en-US" dirty="0"/>
              <a:t>Specialized in student travel</a:t>
            </a:r>
          </a:p>
          <a:p>
            <a:pPr lvl="1"/>
            <a:r>
              <a:rPr lang="en-US" dirty="0"/>
              <a:t>Local experts</a:t>
            </a:r>
          </a:p>
          <a:p>
            <a:pPr lvl="1"/>
            <a:r>
              <a:rPr lang="en-US" dirty="0"/>
              <a:t>With group 24/7</a:t>
            </a:r>
          </a:p>
          <a:p>
            <a:r>
              <a:rPr lang="en-US" dirty="0"/>
              <a:t>Exceptional safety record</a:t>
            </a:r>
          </a:p>
          <a:p>
            <a:pPr lvl="1"/>
            <a:r>
              <a:rPr lang="en-US" dirty="0"/>
              <a:t>Proven systems in place at all levels of operations</a:t>
            </a:r>
          </a:p>
          <a:p>
            <a:pPr lvl="1"/>
            <a:r>
              <a:rPr lang="en-US" dirty="0"/>
              <a:t>Unmatched in industry</a:t>
            </a:r>
          </a:p>
          <a:p>
            <a:endParaRPr lang="en-US" dirty="0"/>
          </a:p>
          <a:p>
            <a:endParaRPr lang="en-US" dirty="0"/>
          </a:p>
        </p:txBody>
      </p:sp>
    </p:spTree>
    <p:extLst>
      <p:ext uri="{BB962C8B-B14F-4D97-AF65-F5344CB8AC3E}">
        <p14:creationId xmlns:p14="http://schemas.microsoft.com/office/powerpoint/2010/main" val="3572782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Explorica?</a:t>
            </a:r>
          </a:p>
        </p:txBody>
      </p:sp>
      <p:sp>
        <p:nvSpPr>
          <p:cNvPr id="3" name="Text Placeholder 2"/>
          <p:cNvSpPr>
            <a:spLocks noGrp="1"/>
          </p:cNvSpPr>
          <p:nvPr>
            <p:ph type="body" sz="quarter" idx="12"/>
          </p:nvPr>
        </p:nvSpPr>
        <p:spPr>
          <a:xfrm>
            <a:off x="396380" y="3931921"/>
            <a:ext cx="4876800" cy="487679"/>
          </a:xfrm>
          <a:solidFill>
            <a:schemeClr val="bg1"/>
          </a:solidFill>
        </p:spPr>
        <p:txBody>
          <a:bodyPr numCol="1" spcCol="91440"/>
          <a:lstStyle/>
          <a:p>
            <a:pPr fontAlgn="base"/>
            <a:r>
              <a:rPr lang="en-US" dirty="0"/>
              <a:t>Safety above all else</a:t>
            </a:r>
          </a:p>
        </p:txBody>
      </p:sp>
      <p:sp>
        <p:nvSpPr>
          <p:cNvPr id="4" name="Text Placeholder 2"/>
          <p:cNvSpPr txBox="1">
            <a:spLocks/>
          </p:cNvSpPr>
          <p:nvPr/>
        </p:nvSpPr>
        <p:spPr>
          <a:xfrm>
            <a:off x="396380" y="4419600"/>
            <a:ext cx="8153400" cy="1935480"/>
          </a:xfrm>
          <a:prstGeom prst="rect">
            <a:avLst/>
          </a:prstGeom>
          <a:solidFill>
            <a:schemeClr val="bg1"/>
          </a:solidFill>
        </p:spPr>
        <p:txBody>
          <a:bodyPr lIns="91440" numCol="2" spcCol="91440"/>
          <a:lstStyle>
            <a:lvl1pPr marL="0" indent="-164592" algn="l" defTabSz="457200" rtl="0" eaLnBrk="1" latinLnBrk="0" hangingPunct="1">
              <a:spcBef>
                <a:spcPts val="1200"/>
              </a:spcBef>
              <a:buClrTx/>
              <a:buSzPct val="115000"/>
              <a:buFont typeface="Verdana Bold"/>
              <a:buNone/>
              <a:defRPr sz="2500" b="1" i="0" kern="1200">
                <a:solidFill>
                  <a:srgbClr val="26A5DF"/>
                </a:solidFill>
                <a:latin typeface="Arial" pitchFamily="34" charset="0"/>
                <a:ea typeface="+mn-ea"/>
                <a:cs typeface="Arial" pitchFamily="34" charset="0"/>
              </a:defRPr>
            </a:lvl1pPr>
            <a:lvl2pPr marL="182880" indent="-182880" algn="l" defTabSz="457200" rtl="0" eaLnBrk="1" latinLnBrk="0" hangingPunct="1">
              <a:spcBef>
                <a:spcPts val="300"/>
              </a:spcBef>
              <a:buClr>
                <a:schemeClr val="bg1">
                  <a:lumMod val="50000"/>
                </a:schemeClr>
              </a:buClr>
              <a:buFont typeface="Lucida Grande"/>
              <a:buChar char="›"/>
              <a:defRPr sz="1800" b="0" i="0" kern="1200" baseline="0">
                <a:solidFill>
                  <a:schemeClr val="tx1"/>
                </a:solidFill>
                <a:latin typeface="Arial" pitchFamily="34" charset="0"/>
                <a:ea typeface="+mn-ea"/>
                <a:cs typeface="Arial" pitchFamily="34" charset="0"/>
              </a:defRPr>
            </a:lvl2pPr>
            <a:lvl3pPr marL="548640" indent="-182880" algn="l" defTabSz="457200" rtl="0" eaLnBrk="1" latinLnBrk="0" hangingPunct="1">
              <a:spcBef>
                <a:spcPts val="600"/>
              </a:spcBef>
              <a:buClr>
                <a:schemeClr val="bg1">
                  <a:lumMod val="50000"/>
                </a:schemeClr>
              </a:buClr>
              <a:buFont typeface="Arial"/>
              <a:buChar char="•"/>
              <a:defRPr sz="1600" b="0" i="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600"/>
              </a:spcBef>
              <a:buClr>
                <a:schemeClr val="bg1">
                  <a:lumMod val="50000"/>
                </a:schemeClr>
              </a:buClr>
              <a:buSzPct val="75000"/>
              <a:buFont typeface="Wingdings" charset="2"/>
              <a:buChar char="§"/>
              <a:defRPr sz="1600" b="0" i="0" kern="1200">
                <a:solidFill>
                  <a:schemeClr val="tx1"/>
                </a:solidFill>
                <a:latin typeface="Arial" pitchFamily="34" charset="0"/>
                <a:ea typeface="+mn-ea"/>
                <a:cs typeface="Arial" pitchFamily="34" charset="0"/>
              </a:defRPr>
            </a:lvl4pPr>
            <a:lvl5pPr marL="914400" indent="-274320" algn="l" defTabSz="457200" rtl="0" eaLnBrk="1" latinLnBrk="0" hangingPunct="1">
              <a:spcBef>
                <a:spcPct val="20000"/>
              </a:spcBef>
              <a:buClr>
                <a:schemeClr val="bg1">
                  <a:lumMod val="50000"/>
                </a:schemeClr>
              </a:buClr>
              <a:buFont typeface="Lucida Grande"/>
              <a:buChar char="-"/>
              <a:defRPr sz="1600" b="0" i="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fontAlgn="base">
              <a:spcAft>
                <a:spcPts val="0"/>
              </a:spcAft>
            </a:pPr>
            <a:r>
              <a:rPr lang="en-US" dirty="0"/>
              <a:t>Proactive risk management</a:t>
            </a:r>
          </a:p>
          <a:p>
            <a:pPr lvl="1" fontAlgn="base">
              <a:spcAft>
                <a:spcPts val="0"/>
              </a:spcAft>
            </a:pPr>
            <a:r>
              <a:rPr lang="en-US" dirty="0"/>
              <a:t>Expertly trained, multilingual</a:t>
            </a:r>
            <a:br>
              <a:rPr lang="en-US" dirty="0"/>
            </a:br>
            <a:r>
              <a:rPr lang="en-US" dirty="0"/>
              <a:t>tour directors</a:t>
            </a:r>
          </a:p>
          <a:p>
            <a:pPr lvl="1">
              <a:spcAft>
                <a:spcPts val="0"/>
              </a:spcAft>
            </a:pPr>
            <a:r>
              <a:rPr lang="en-US" dirty="0"/>
              <a:t>24/7 emergency support</a:t>
            </a:r>
          </a:p>
          <a:p>
            <a:pPr lvl="1" fontAlgn="base">
              <a:spcAft>
                <a:spcPts val="0"/>
              </a:spcAft>
            </a:pPr>
            <a:r>
              <a:rPr lang="en-US" dirty="0"/>
              <a:t>Daily tour updates</a:t>
            </a:r>
          </a:p>
          <a:p>
            <a:pPr lvl="1" fontAlgn="base">
              <a:spcAft>
                <a:spcPts val="0"/>
              </a:spcAft>
            </a:pPr>
            <a:r>
              <a:rPr lang="en-US" dirty="0"/>
              <a:t>Global vigilance</a:t>
            </a:r>
          </a:p>
          <a:p>
            <a:pPr marL="0" lvl="1" indent="0" fontAlgn="base">
              <a:spcAft>
                <a:spcPts val="0"/>
              </a:spcAft>
              <a:buNone/>
            </a:pPr>
            <a:r>
              <a:rPr lang="en-US" dirty="0"/>
              <a:t/>
            </a:r>
            <a:br>
              <a:rPr lang="en-US" dirty="0"/>
            </a:br>
            <a:endParaRPr lang="en-US" dirty="0"/>
          </a:p>
          <a:p>
            <a:pPr lvl="1" fontAlgn="base">
              <a:spcAft>
                <a:spcPts val="0"/>
              </a:spcAft>
            </a:pPr>
            <a:endParaRPr lang="en-US" dirty="0"/>
          </a:p>
          <a:p>
            <a:pPr lvl="1" fontAlgn="base">
              <a:spcAft>
                <a:spcPts val="0"/>
              </a:spcAft>
            </a:pPr>
            <a:endParaRPr lang="en-US" dirty="0"/>
          </a:p>
          <a:p>
            <a:pPr lvl="1" fontAlgn="base">
              <a:spcAft>
                <a:spcPts val="0"/>
              </a:spcAft>
            </a:pPr>
            <a:r>
              <a:rPr lang="en-US" dirty="0"/>
              <a:t>Network of more than 45 offices around the world</a:t>
            </a:r>
          </a:p>
          <a:p>
            <a:pPr lvl="1">
              <a:spcAft>
                <a:spcPts val="0"/>
              </a:spcAft>
            </a:pPr>
            <a:r>
              <a:rPr lang="en-US" dirty="0"/>
              <a:t>USTOA $1 million Travelers’ Assistance</a:t>
            </a:r>
          </a:p>
          <a:p>
            <a:pPr lvl="1" fontAlgn="base">
              <a:spcAft>
                <a:spcPts val="0"/>
              </a:spcAft>
            </a:pPr>
            <a:r>
              <a:rPr lang="en-US" dirty="0"/>
              <a:t>Comprehensive liability coverage</a:t>
            </a:r>
          </a:p>
          <a:p>
            <a:pPr lvl="1" fontAlgn="base">
              <a:spcAft>
                <a:spcPts val="0"/>
              </a:spcAft>
            </a:pPr>
            <a:r>
              <a:rPr lang="en-US" dirty="0"/>
              <a:t>Trusted travel protection plans</a:t>
            </a:r>
          </a:p>
          <a:p>
            <a:pPr fontAlgn="auto">
              <a:spcAft>
                <a:spcPts val="0"/>
              </a:spcAft>
            </a:pPr>
            <a:endParaRPr lang="en-US" dirty="0"/>
          </a:p>
          <a:p>
            <a:pPr fontAlgn="auto">
              <a:spcAft>
                <a:spcPts val="0"/>
              </a:spcAft>
            </a:pPr>
            <a:endParaRPr lang="en-US" dirty="0"/>
          </a:p>
        </p:txBody>
      </p:sp>
    </p:spTree>
    <p:extLst>
      <p:ext uri="{BB962C8B-B14F-4D97-AF65-F5344CB8AC3E}">
        <p14:creationId xmlns:p14="http://schemas.microsoft.com/office/powerpoint/2010/main" val="889789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Highlights</a:t>
            </a:r>
          </a:p>
        </p:txBody>
      </p:sp>
      <p:sp>
        <p:nvSpPr>
          <p:cNvPr id="4" name="Text Placeholder 8"/>
          <p:cNvSpPr txBox="1">
            <a:spLocks/>
          </p:cNvSpPr>
          <p:nvPr/>
        </p:nvSpPr>
        <p:spPr>
          <a:xfrm>
            <a:off x="1219200" y="980002"/>
            <a:ext cx="3003288" cy="457200"/>
          </a:xfrm>
          <a:prstGeom prst="rect">
            <a:avLst/>
          </a:prstGeom>
        </p:spPr>
        <p:txBody>
          <a:bodyPr/>
          <a:lstStyle/>
          <a:p>
            <a:pPr marL="342900" lvl="0" indent="-342900" algn="ctr" eaLnBrk="0" hangingPunct="0">
              <a:defRPr/>
            </a:pPr>
            <a:r>
              <a:rPr lang="en-US" b="1" dirty="0" smtClean="0">
                <a:solidFill>
                  <a:srgbClr val="26A5DF"/>
                </a:solidFill>
              </a:rPr>
              <a:t>Mt. </a:t>
            </a:r>
            <a:r>
              <a:rPr lang="en-US" b="1" dirty="0" err="1" smtClean="0">
                <a:solidFill>
                  <a:srgbClr val="26A5DF"/>
                </a:solidFill>
              </a:rPr>
              <a:t>Titlis</a:t>
            </a:r>
            <a:r>
              <a:rPr lang="en-US" b="1" dirty="0" smtClean="0">
                <a:solidFill>
                  <a:srgbClr val="26A5DF"/>
                </a:solidFill>
              </a:rPr>
              <a:t> Excursion</a:t>
            </a:r>
            <a:endParaRPr lang="en-US" b="1" dirty="0">
              <a:solidFill>
                <a:srgbClr val="26A5DF"/>
              </a:solidFill>
            </a:endParaRPr>
          </a:p>
        </p:txBody>
      </p:sp>
      <p:sp>
        <p:nvSpPr>
          <p:cNvPr id="5" name="Text Placeholder 9"/>
          <p:cNvSpPr txBox="1">
            <a:spLocks/>
          </p:cNvSpPr>
          <p:nvPr/>
        </p:nvSpPr>
        <p:spPr>
          <a:xfrm>
            <a:off x="5454568" y="990600"/>
            <a:ext cx="3429000" cy="457200"/>
          </a:xfrm>
          <a:prstGeom prst="rect">
            <a:avLst/>
          </a:prstGeom>
        </p:spPr>
        <p:txBody>
          <a:bodyPr/>
          <a:lstStyle/>
          <a:p>
            <a:pPr marL="342900" indent="-342900" algn="ctr" eaLnBrk="0" hangingPunct="0"/>
            <a:r>
              <a:rPr lang="en-US" b="1" dirty="0" smtClean="0">
                <a:solidFill>
                  <a:srgbClr val="26A5DF"/>
                </a:solidFill>
              </a:rPr>
              <a:t>Free Day at Lake Como, Italy</a:t>
            </a:r>
            <a:endParaRPr lang="en-US" b="1" dirty="0">
              <a:solidFill>
                <a:srgbClr val="26A5DF"/>
              </a:solidFill>
            </a:endParaRPr>
          </a:p>
        </p:txBody>
      </p:sp>
      <p:sp>
        <p:nvSpPr>
          <p:cNvPr id="6" name="Text Placeholder 8"/>
          <p:cNvSpPr txBox="1">
            <a:spLocks/>
          </p:cNvSpPr>
          <p:nvPr/>
        </p:nvSpPr>
        <p:spPr>
          <a:xfrm>
            <a:off x="1355462" y="3733800"/>
            <a:ext cx="2984500" cy="457200"/>
          </a:xfrm>
          <a:prstGeom prst="rect">
            <a:avLst/>
          </a:prstGeom>
        </p:spPr>
        <p:txBody>
          <a:bodyPr/>
          <a:lstStyle/>
          <a:p>
            <a:pPr marL="342900" indent="-342900" algn="ctr" eaLnBrk="0" hangingPunct="0"/>
            <a:r>
              <a:rPr lang="en-US" b="1" dirty="0" smtClean="0">
                <a:solidFill>
                  <a:srgbClr val="26A5DF"/>
                </a:solidFill>
              </a:rPr>
              <a:t>Cinque Terre</a:t>
            </a:r>
            <a:endParaRPr lang="en-US" b="1" dirty="0">
              <a:solidFill>
                <a:srgbClr val="26A5DF"/>
              </a:solidFill>
            </a:endParaRPr>
          </a:p>
        </p:txBody>
      </p:sp>
      <p:sp>
        <p:nvSpPr>
          <p:cNvPr id="7" name="Text Placeholder 8"/>
          <p:cNvSpPr txBox="1">
            <a:spLocks/>
          </p:cNvSpPr>
          <p:nvPr/>
        </p:nvSpPr>
        <p:spPr>
          <a:xfrm>
            <a:off x="5676818" y="3735859"/>
            <a:ext cx="2984500" cy="457200"/>
          </a:xfrm>
          <a:prstGeom prst="rect">
            <a:avLst/>
          </a:prstGeom>
        </p:spPr>
        <p:txBody>
          <a:bodyPr/>
          <a:lstStyle/>
          <a:p>
            <a:pPr marL="342900" marR="0" lvl="0" indent="-342900" algn="ctr" defTabSz="914400" eaLnBrk="0" latinLnBrk="0" hangingPunct="0">
              <a:lnSpc>
                <a:spcPct val="100000"/>
              </a:lnSpc>
              <a:buClrTx/>
              <a:buSzTx/>
              <a:tabLst/>
              <a:defRPr/>
            </a:pPr>
            <a:r>
              <a:rPr lang="en-US" b="1" dirty="0" smtClean="0">
                <a:solidFill>
                  <a:srgbClr val="26A5DF"/>
                </a:solidFill>
              </a:rPr>
              <a:t>Monaco</a:t>
            </a:r>
            <a:endParaRPr lang="en-US" b="1" dirty="0">
              <a:solidFill>
                <a:srgbClr val="26A5DF"/>
              </a:solidFill>
            </a:endParaRPr>
          </a:p>
        </p:txBody>
      </p:sp>
      <p:pic>
        <p:nvPicPr>
          <p:cNvPr id="102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64" y="1704289"/>
            <a:ext cx="1241423" cy="18699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1785" y="1859982"/>
            <a:ext cx="3060440" cy="16067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546837"/>
            <a:ext cx="3060537" cy="20274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429913" y="4169465"/>
            <a:ext cx="4675487" cy="2596671"/>
          </a:xfrm>
          <a:prstGeom prst="rect">
            <a:avLst/>
          </a:prstGeom>
        </p:spPr>
      </p:pic>
      <p:pic>
        <p:nvPicPr>
          <p:cNvPr id="1036" name="Picture 12" descr="See the source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3743" y="4169465"/>
            <a:ext cx="3679825" cy="2484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970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Highlights</a:t>
            </a:r>
          </a:p>
        </p:txBody>
      </p:sp>
      <p:sp>
        <p:nvSpPr>
          <p:cNvPr id="4" name="Text Placeholder 8"/>
          <p:cNvSpPr txBox="1">
            <a:spLocks/>
          </p:cNvSpPr>
          <p:nvPr/>
        </p:nvSpPr>
        <p:spPr>
          <a:xfrm>
            <a:off x="1219200" y="980002"/>
            <a:ext cx="3003288" cy="457200"/>
          </a:xfrm>
          <a:prstGeom prst="rect">
            <a:avLst/>
          </a:prstGeom>
        </p:spPr>
        <p:txBody>
          <a:bodyPr/>
          <a:lstStyle/>
          <a:p>
            <a:pPr marL="342900" lvl="0" indent="-342900" algn="ctr" eaLnBrk="0" hangingPunct="0">
              <a:defRPr/>
            </a:pPr>
            <a:r>
              <a:rPr lang="en-US" b="1" dirty="0" smtClean="0">
                <a:solidFill>
                  <a:srgbClr val="26A5DF"/>
                </a:solidFill>
              </a:rPr>
              <a:t>Nice, France</a:t>
            </a:r>
            <a:endParaRPr lang="en-US" b="1" dirty="0">
              <a:solidFill>
                <a:srgbClr val="26A5DF"/>
              </a:solidFill>
            </a:endParaRPr>
          </a:p>
        </p:txBody>
      </p:sp>
      <p:sp>
        <p:nvSpPr>
          <p:cNvPr id="5" name="Text Placeholder 9"/>
          <p:cNvSpPr txBox="1">
            <a:spLocks/>
          </p:cNvSpPr>
          <p:nvPr/>
        </p:nvSpPr>
        <p:spPr>
          <a:xfrm>
            <a:off x="5097356" y="997478"/>
            <a:ext cx="4143424" cy="457200"/>
          </a:xfrm>
          <a:prstGeom prst="rect">
            <a:avLst/>
          </a:prstGeom>
        </p:spPr>
        <p:txBody>
          <a:bodyPr/>
          <a:lstStyle/>
          <a:p>
            <a:pPr marL="342900" indent="-342900" algn="ctr" eaLnBrk="0" hangingPunct="0"/>
            <a:r>
              <a:rPr lang="en-US" b="1" dirty="0" smtClean="0">
                <a:solidFill>
                  <a:srgbClr val="26A5DF"/>
                </a:solidFill>
              </a:rPr>
              <a:t>Hiking the Ochre Trail in Provence</a:t>
            </a:r>
            <a:endParaRPr lang="en-US" b="1" dirty="0">
              <a:solidFill>
                <a:srgbClr val="26A5DF"/>
              </a:solidFill>
            </a:endParaRPr>
          </a:p>
        </p:txBody>
      </p:sp>
      <p:sp>
        <p:nvSpPr>
          <p:cNvPr id="6" name="Text Placeholder 8"/>
          <p:cNvSpPr txBox="1">
            <a:spLocks/>
          </p:cNvSpPr>
          <p:nvPr/>
        </p:nvSpPr>
        <p:spPr>
          <a:xfrm>
            <a:off x="1355462" y="3733800"/>
            <a:ext cx="2984500" cy="457200"/>
          </a:xfrm>
          <a:prstGeom prst="rect">
            <a:avLst/>
          </a:prstGeom>
        </p:spPr>
        <p:txBody>
          <a:bodyPr/>
          <a:lstStyle/>
          <a:p>
            <a:pPr marL="342900" indent="-342900" algn="ctr" eaLnBrk="0" hangingPunct="0"/>
            <a:r>
              <a:rPr lang="en-US" b="1" dirty="0" smtClean="0">
                <a:solidFill>
                  <a:srgbClr val="26A5DF"/>
                </a:solidFill>
              </a:rPr>
              <a:t>Las </a:t>
            </a:r>
            <a:r>
              <a:rPr lang="en-US" b="1" dirty="0" err="1" smtClean="0">
                <a:solidFill>
                  <a:srgbClr val="26A5DF"/>
                </a:solidFill>
              </a:rPr>
              <a:t>Ramblas</a:t>
            </a:r>
            <a:r>
              <a:rPr lang="en-US" b="1" dirty="0" smtClean="0">
                <a:solidFill>
                  <a:srgbClr val="26A5DF"/>
                </a:solidFill>
              </a:rPr>
              <a:t>, Barcelona</a:t>
            </a:r>
            <a:endParaRPr lang="en-US" b="1" dirty="0">
              <a:solidFill>
                <a:srgbClr val="26A5DF"/>
              </a:solidFill>
            </a:endParaRPr>
          </a:p>
        </p:txBody>
      </p:sp>
      <p:sp>
        <p:nvSpPr>
          <p:cNvPr id="7" name="Text Placeholder 8"/>
          <p:cNvSpPr txBox="1">
            <a:spLocks/>
          </p:cNvSpPr>
          <p:nvPr/>
        </p:nvSpPr>
        <p:spPr>
          <a:xfrm>
            <a:off x="5676818" y="3735859"/>
            <a:ext cx="2984500" cy="457200"/>
          </a:xfrm>
          <a:prstGeom prst="rect">
            <a:avLst/>
          </a:prstGeom>
        </p:spPr>
        <p:txBody>
          <a:bodyPr/>
          <a:lstStyle/>
          <a:p>
            <a:pPr marL="342900" marR="0" lvl="0" indent="-342900" algn="ctr" defTabSz="914400" eaLnBrk="0" latinLnBrk="0" hangingPunct="0">
              <a:lnSpc>
                <a:spcPct val="100000"/>
              </a:lnSpc>
              <a:buClrTx/>
              <a:buSzTx/>
              <a:tabLst/>
              <a:defRPr/>
            </a:pPr>
            <a:r>
              <a:rPr lang="en-US" b="1" dirty="0" smtClean="0">
                <a:solidFill>
                  <a:srgbClr val="26A5DF"/>
                </a:solidFill>
              </a:rPr>
              <a:t>Paella</a:t>
            </a:r>
          </a:p>
          <a:p>
            <a:pPr marL="342900" marR="0" lvl="0" indent="-342900" algn="ctr" defTabSz="914400" eaLnBrk="0" latinLnBrk="0" hangingPunct="0">
              <a:lnSpc>
                <a:spcPct val="100000"/>
              </a:lnSpc>
              <a:buClrTx/>
              <a:buSzTx/>
              <a:tabLst/>
              <a:defRPr/>
            </a:pPr>
            <a:r>
              <a:rPr lang="en-US" b="1" dirty="0" smtClean="0">
                <a:solidFill>
                  <a:srgbClr val="26A5DF"/>
                </a:solidFill>
              </a:rPr>
              <a:t> </a:t>
            </a:r>
            <a:endParaRPr lang="en-US" b="1" dirty="0">
              <a:solidFill>
                <a:srgbClr val="26A5DF"/>
              </a:solidFill>
            </a:endParaRPr>
          </a:p>
        </p:txBody>
      </p:sp>
      <p:pic>
        <p:nvPicPr>
          <p:cNvPr id="2050"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544" y="1405118"/>
            <a:ext cx="4038600" cy="22436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1155"/>
          <a:stretch/>
        </p:blipFill>
        <p:spPr bwMode="auto">
          <a:xfrm>
            <a:off x="5248026" y="1390969"/>
            <a:ext cx="3842084" cy="22719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506" y="4073901"/>
            <a:ext cx="4137986" cy="24792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5410160" y="4056424"/>
            <a:ext cx="3667125" cy="2308063"/>
          </a:xfrm>
          <a:prstGeom prst="rect">
            <a:avLst/>
          </a:prstGeom>
        </p:spPr>
      </p:pic>
    </p:spTree>
    <p:extLst>
      <p:ext uri="{BB962C8B-B14F-4D97-AF65-F5344CB8AC3E}">
        <p14:creationId xmlns:p14="http://schemas.microsoft.com/office/powerpoint/2010/main" val="763615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p:cNvSpPr txBox="1">
            <a:spLocks/>
          </p:cNvSpPr>
          <p:nvPr/>
        </p:nvSpPr>
        <p:spPr>
          <a:xfrm>
            <a:off x="509337" y="878120"/>
            <a:ext cx="2257264" cy="332893"/>
          </a:xfrm>
          <a:prstGeom prst="rect">
            <a:avLst/>
          </a:prstGeom>
        </p:spPr>
        <p:txBody>
          <a:bodyPr lIns="91440" numCol="1" spcCol="91440">
            <a:noAutofit/>
          </a:bodyPr>
          <a:lstStyle>
            <a:lvl1pPr marL="0" indent="-164592" algn="l" defTabSz="457200" rtl="0" eaLnBrk="1" latinLnBrk="0" hangingPunct="1">
              <a:spcBef>
                <a:spcPts val="1200"/>
              </a:spcBef>
              <a:buClrTx/>
              <a:buSzPct val="115000"/>
              <a:buFont typeface="Verdana Bold"/>
              <a:buNone/>
              <a:defRPr sz="2500" b="1" i="0" kern="1200">
                <a:solidFill>
                  <a:srgbClr val="26A5DF"/>
                </a:solidFill>
                <a:latin typeface="Arial" pitchFamily="34" charset="0"/>
                <a:ea typeface="+mn-ea"/>
                <a:cs typeface="Arial" pitchFamily="34" charset="0"/>
              </a:defRPr>
            </a:lvl1pPr>
            <a:lvl2pPr marL="182880" indent="-182880" algn="l" defTabSz="457200" rtl="0" eaLnBrk="1" latinLnBrk="0" hangingPunct="1">
              <a:spcBef>
                <a:spcPts val="300"/>
              </a:spcBef>
              <a:buClr>
                <a:schemeClr val="bg1">
                  <a:lumMod val="50000"/>
                </a:schemeClr>
              </a:buClr>
              <a:buFont typeface="Lucida Grande"/>
              <a:buChar char="›"/>
              <a:defRPr sz="1400" b="0" i="0" kern="1200" baseline="0">
                <a:solidFill>
                  <a:schemeClr val="tx1"/>
                </a:solidFill>
                <a:latin typeface="Arial" pitchFamily="34" charset="0"/>
                <a:ea typeface="+mn-ea"/>
                <a:cs typeface="Arial" pitchFamily="34" charset="0"/>
              </a:defRPr>
            </a:lvl2pPr>
            <a:lvl3pPr marL="548640" indent="-182880" algn="l" defTabSz="457200" rtl="0" eaLnBrk="1" latinLnBrk="0" hangingPunct="1">
              <a:spcBef>
                <a:spcPts val="600"/>
              </a:spcBef>
              <a:buClr>
                <a:schemeClr val="bg1">
                  <a:lumMod val="50000"/>
                </a:schemeClr>
              </a:buClr>
              <a:buFont typeface="Arial"/>
              <a:buChar char="•"/>
              <a:defRPr sz="1200" b="0" i="0" kern="1200" baseline="0">
                <a:solidFill>
                  <a:schemeClr val="tx1"/>
                </a:solidFill>
                <a:latin typeface="Arial" pitchFamily="34" charset="0"/>
                <a:ea typeface="+mn-ea"/>
                <a:cs typeface="Arial" pitchFamily="34" charset="0"/>
              </a:defRPr>
            </a:lvl3pPr>
            <a:lvl4pPr marL="731520" indent="-182880" algn="l" defTabSz="457200" rtl="0" eaLnBrk="1" latinLnBrk="0" hangingPunct="1">
              <a:spcBef>
                <a:spcPts val="600"/>
              </a:spcBef>
              <a:buClr>
                <a:schemeClr val="bg1">
                  <a:lumMod val="50000"/>
                </a:schemeClr>
              </a:buClr>
              <a:buSzPct val="75000"/>
              <a:buFont typeface="Wingdings" charset="2"/>
              <a:buChar char="§"/>
              <a:defRPr sz="1000" b="0" i="0" kern="1200" baseline="0">
                <a:solidFill>
                  <a:schemeClr val="tx1"/>
                </a:solidFill>
                <a:latin typeface="Arial" pitchFamily="34" charset="0"/>
                <a:ea typeface="+mn-ea"/>
                <a:cs typeface="Arial" pitchFamily="34" charset="0"/>
              </a:defRPr>
            </a:lvl4pPr>
            <a:lvl5pPr marL="914400" indent="-274320" algn="l" defTabSz="457200" rtl="0" eaLnBrk="1" latinLnBrk="0" hangingPunct="1">
              <a:spcBef>
                <a:spcPct val="20000"/>
              </a:spcBef>
              <a:buClr>
                <a:schemeClr val="bg1">
                  <a:lumMod val="50000"/>
                </a:schemeClr>
              </a:buClr>
              <a:buFont typeface="Lucida Grande"/>
              <a:buChar char="-"/>
              <a:defRPr sz="1600" b="0" i="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spcAft>
                <a:spcPts val="0"/>
              </a:spcAft>
            </a:pPr>
            <a:r>
              <a:rPr lang="en-US" dirty="0"/>
              <a:t>Tour itinerary</a:t>
            </a:r>
          </a:p>
        </p:txBody>
      </p:sp>
      <p:sp>
        <p:nvSpPr>
          <p:cNvPr id="7" name="Title 3"/>
          <p:cNvSpPr>
            <a:spLocks noGrp="1"/>
          </p:cNvSpPr>
          <p:nvPr>
            <p:ph type="title"/>
          </p:nvPr>
        </p:nvSpPr>
        <p:spPr/>
        <p:txBody>
          <a:bodyPr/>
          <a:lstStyle/>
          <a:p>
            <a:r>
              <a:rPr lang="en-US" dirty="0"/>
              <a:t>Where we’re going</a:t>
            </a:r>
          </a:p>
        </p:txBody>
      </p:sp>
      <p:pic>
        <p:nvPicPr>
          <p:cNvPr id="4" name="Picture 3"/>
          <p:cNvPicPr>
            <a:picLocks noChangeAspect="1"/>
          </p:cNvPicPr>
          <p:nvPr/>
        </p:nvPicPr>
        <p:blipFill>
          <a:blip r:embed="rId3"/>
          <a:stretch>
            <a:fillRect/>
          </a:stretch>
        </p:blipFill>
        <p:spPr>
          <a:xfrm>
            <a:off x="838200" y="1512455"/>
            <a:ext cx="7539740" cy="4290290"/>
          </a:xfrm>
          <a:prstGeom prst="rect">
            <a:avLst/>
          </a:prstGeom>
        </p:spPr>
      </p:pic>
    </p:spTree>
    <p:extLst>
      <p:ext uri="{BB962C8B-B14F-4D97-AF65-F5344CB8AC3E}">
        <p14:creationId xmlns:p14="http://schemas.microsoft.com/office/powerpoint/2010/main" val="594558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p:txBody>
          <a:bodyPr/>
          <a:lstStyle/>
          <a:p>
            <a:r>
              <a:rPr lang="en-US" dirty="0"/>
              <a:t>Where we’re going</a:t>
            </a:r>
          </a:p>
        </p:txBody>
      </p:sp>
      <p:sp>
        <p:nvSpPr>
          <p:cNvPr id="3" name="Picture Placeholder 2"/>
          <p:cNvSpPr>
            <a:spLocks noGrp="1"/>
          </p:cNvSpPr>
          <p:nvPr>
            <p:ph type="pic" sz="quarter" idx="15"/>
          </p:nvPr>
        </p:nvSpPr>
        <p:spPr/>
      </p:sp>
      <p:pic>
        <p:nvPicPr>
          <p:cNvPr id="4" name="Picture 3"/>
          <p:cNvPicPr>
            <a:picLocks noChangeAspect="1"/>
          </p:cNvPicPr>
          <p:nvPr/>
        </p:nvPicPr>
        <p:blipFill>
          <a:blip r:embed="rId3"/>
          <a:stretch>
            <a:fillRect/>
          </a:stretch>
        </p:blipFill>
        <p:spPr>
          <a:xfrm>
            <a:off x="509337" y="1608756"/>
            <a:ext cx="8231904" cy="4355580"/>
          </a:xfrm>
          <a:prstGeom prst="rect">
            <a:avLst/>
          </a:prstGeom>
        </p:spPr>
      </p:pic>
    </p:spTree>
    <p:extLst>
      <p:ext uri="{BB962C8B-B14F-4D97-AF65-F5344CB8AC3E}">
        <p14:creationId xmlns:p14="http://schemas.microsoft.com/office/powerpoint/2010/main" val="3407577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Explorica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8756</TotalTime>
  <Words>2066</Words>
  <Application>Microsoft Office PowerPoint</Application>
  <PresentationFormat>On-screen Show (4:3)</PresentationFormat>
  <Paragraphs>219</Paragraphs>
  <Slides>20</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Georgia</vt:lpstr>
      <vt:lpstr>Lucida Grande</vt:lpstr>
      <vt:lpstr>Verdana</vt:lpstr>
      <vt:lpstr>Verdana Bold</vt:lpstr>
      <vt:lpstr>Wingdings</vt:lpstr>
      <vt:lpstr>Explorica_template</vt:lpstr>
      <vt:lpstr>PowerPoint Presentation</vt:lpstr>
      <vt:lpstr>LHS Travel Club</vt:lpstr>
      <vt:lpstr>Why should you travel?</vt:lpstr>
      <vt:lpstr>Why Explorica?</vt:lpstr>
      <vt:lpstr>Why Explorica?</vt:lpstr>
      <vt:lpstr>Highlights</vt:lpstr>
      <vt:lpstr>Highlights</vt:lpstr>
      <vt:lpstr>Where we’re going</vt:lpstr>
      <vt:lpstr>Where we’re going</vt:lpstr>
      <vt:lpstr>Where we’re going</vt:lpstr>
      <vt:lpstr>Online tour diary</vt:lpstr>
      <vt:lpstr>All-inclusive tour</vt:lpstr>
      <vt:lpstr>Accreditation</vt:lpstr>
      <vt:lpstr>Pricing</vt:lpstr>
      <vt:lpstr>Easy ways to pay</vt:lpstr>
      <vt:lpstr>Travel protection with TripMate</vt:lpstr>
      <vt:lpstr>How to enroll</vt:lpstr>
      <vt:lpstr>Join us!</vt:lpstr>
      <vt:lpstr>Facebook</vt:lpstr>
      <vt:lpstr>Questions?</vt:lpstr>
    </vt:vector>
  </TitlesOfParts>
  <Company>Explorica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Timeline</dc:title>
  <dc:creator>Explorica User</dc:creator>
  <cp:lastModifiedBy>Brandon Pennington</cp:lastModifiedBy>
  <cp:revision>563</cp:revision>
  <cp:lastPrinted>2012-09-10T19:09:57Z</cp:lastPrinted>
  <dcterms:created xsi:type="dcterms:W3CDTF">2012-09-12T12:55:16Z</dcterms:created>
  <dcterms:modified xsi:type="dcterms:W3CDTF">2022-11-10T17:48:58Z</dcterms:modified>
  <cp:contentStatus/>
</cp:coreProperties>
</file>