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9"/>
  </p:notesMasterIdLst>
  <p:sldIdLst>
    <p:sldId id="469" r:id="rId2"/>
    <p:sldId id="283" r:id="rId3"/>
    <p:sldId id="470" r:id="rId4"/>
    <p:sldId id="471" r:id="rId5"/>
    <p:sldId id="478" r:id="rId6"/>
    <p:sldId id="279" r:id="rId7"/>
    <p:sldId id="282" r:id="rId8"/>
    <p:sldId id="472" r:id="rId9"/>
    <p:sldId id="476" r:id="rId10"/>
    <p:sldId id="477" r:id="rId11"/>
    <p:sldId id="482" r:id="rId12"/>
    <p:sldId id="479" r:id="rId13"/>
    <p:sldId id="320" r:id="rId14"/>
    <p:sldId id="483" r:id="rId15"/>
    <p:sldId id="319" r:id="rId16"/>
    <p:sldId id="484" r:id="rId17"/>
    <p:sldId id="481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xplorica User" initials="E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C8D"/>
    <a:srgbClr val="F89801"/>
    <a:srgbClr val="26A5DF"/>
    <a:srgbClr val="CEC8BE"/>
    <a:srgbClr val="009CAD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93946" autoAdjust="0"/>
  </p:normalViewPr>
  <p:slideViewPr>
    <p:cSldViewPr>
      <p:cViewPr varScale="1">
        <p:scale>
          <a:sx n="85" d="100"/>
          <a:sy n="85" d="100"/>
        </p:scale>
        <p:origin x="76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01D880-062F-47D2-8104-B618902D3B0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4C373E-34F0-4546-B49A-58817BA29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14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C373E-34F0-4546-B49A-58817BA297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C373E-34F0-4546-B49A-58817BA297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4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C373E-34F0-4546-B49A-58817BA297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5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C373E-34F0-4546-B49A-58817BA297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/>
              <a:t>Safety tips for the group leader:</a:t>
            </a:r>
          </a:p>
          <a:p>
            <a:pPr rtl="0"/>
            <a:r>
              <a:rPr lang="en-US"/>
              <a:t>Travel with a first aid kit</a:t>
            </a:r>
          </a:p>
          <a:p>
            <a:pPr rtl="0"/>
            <a:r>
              <a:rPr lang="en-US"/>
              <a:t>Create an emergency phone tree including parents and school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C373E-34F0-4546-B49A-58817BA297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/>
              <a:t>The goal of</a:t>
            </a:r>
            <a:r>
              <a:rPr lang="en-US" baseline="0"/>
              <a:t> this tour is to become immersed in the local culture. Personal cell phone use can be expensive and should be kept to a minimum.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C373E-34F0-4546-B49A-58817BA297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3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608354-7B84-4477-94C7-3E600CFADC9E}"/>
              </a:ext>
            </a:extLst>
          </p:cNvPr>
          <p:cNvSpPr/>
          <p:nvPr userDrawn="1"/>
        </p:nvSpPr>
        <p:spPr>
          <a:xfrm rot="10800000" flipV="1">
            <a:off x="0" y="5562604"/>
            <a:ext cx="12192000" cy="1295399"/>
          </a:xfrm>
          <a:prstGeom prst="rect">
            <a:avLst/>
          </a:prstGeom>
          <a:solidFill>
            <a:srgbClr val="334C8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8AB42-FFAA-4B68-8446-9B92794EC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61172"/>
            <a:ext cx="12192000" cy="609600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Training name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11756A-713E-4318-B3B3-8D84F06971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248400"/>
            <a:ext cx="12192000" cy="609600"/>
          </a:xfrm>
          <a:prstGeom prst="rect">
            <a:avLst/>
          </a:prstGeom>
        </p:spPr>
        <p:txBody>
          <a:bodyPr/>
          <a:lstStyle>
            <a:lvl1pPr marL="91440" indent="0" algn="ctr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Know Before You Go!</a:t>
            </a:r>
          </a:p>
        </p:txBody>
      </p:sp>
      <p:pic>
        <p:nvPicPr>
          <p:cNvPr id="1026" name="Picture 2" descr="Make a Difference: Tanzania | Explorica">
            <a:extLst>
              <a:ext uri="{FF2B5EF4-FFF2-40B4-BE49-F238E27FC236}">
                <a16:creationId xmlns:a16="http://schemas.microsoft.com/office/drawing/2014/main" id="{C5F6B398-4C81-4FB2-802C-4375B26B83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335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5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4F9BFF3B-4C74-4390-AC4A-D4B4BF51ABBB}"/>
              </a:ext>
            </a:extLst>
          </p:cNvPr>
          <p:cNvSpPr/>
          <p:nvPr userDrawn="1"/>
        </p:nvSpPr>
        <p:spPr>
          <a:xfrm>
            <a:off x="0" y="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299200" y="1097917"/>
            <a:ext cx="5486400" cy="4982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EC8BE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2" y="285221"/>
            <a:ext cx="9783172" cy="803513"/>
          </a:xfrm>
          <a:prstGeom prst="rect">
            <a:avLst/>
          </a:prstGeom>
        </p:spPr>
        <p:txBody>
          <a:bodyPr anchor="ctr" anchorCtr="0"/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" y="1365105"/>
            <a:ext cx="4978400" cy="4714875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>
              <a:spcBef>
                <a:spcPts val="1200"/>
              </a:spcBef>
              <a:buNone/>
              <a:defRPr sz="2500" b="1">
                <a:solidFill>
                  <a:srgbClr val="334C8D"/>
                </a:solidFill>
                <a:latin typeface="Arial" pitchFamily="34" charset="0"/>
                <a:cs typeface="Arial" pitchFamily="34" charset="0"/>
              </a:defRPr>
            </a:lvl1pPr>
            <a:lvl2pPr marL="182880" indent="-182880">
              <a:spcBef>
                <a:spcPts val="300"/>
              </a:spcBef>
              <a:buFont typeface="Arial" panose="020B0604020202020204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 marL="548640" indent="-18288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3pPr>
            <a:lvl4pPr marL="731520" indent="-18288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4pPr>
            <a:lvl5pPr marL="914400" indent="-274320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5D2F8551-E527-4DC5-B1CE-DB992547B5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6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/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3E18C43B-2574-44C9-A7B4-4CFA73F2F549}"/>
              </a:ext>
            </a:extLst>
          </p:cNvPr>
          <p:cNvSpPr/>
          <p:nvPr userDrawn="1"/>
        </p:nvSpPr>
        <p:spPr>
          <a:xfrm>
            <a:off x="0" y="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2" y="285221"/>
            <a:ext cx="9783172" cy="803513"/>
          </a:xfrm>
          <a:prstGeom prst="rect">
            <a:avLst/>
          </a:prstGeom>
        </p:spPr>
        <p:txBody>
          <a:bodyPr anchor="ctr" anchorCtr="0"/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" y="1365105"/>
            <a:ext cx="4978400" cy="4714875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>
              <a:spcBef>
                <a:spcPts val="1200"/>
              </a:spcBef>
              <a:buNone/>
              <a:defRPr sz="2500" b="1">
                <a:solidFill>
                  <a:srgbClr val="334C8D"/>
                </a:solidFill>
                <a:latin typeface="Arial" pitchFamily="34" charset="0"/>
                <a:cs typeface="Arial" pitchFamily="34" charset="0"/>
              </a:defRPr>
            </a:lvl1pPr>
            <a:lvl2pPr marL="182880" indent="-182880">
              <a:spcBef>
                <a:spcPts val="300"/>
              </a:spcBef>
              <a:buFont typeface="Arial" panose="020B0604020202020204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 marL="548640" indent="-18288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3pPr>
            <a:lvl4pPr marL="731520" indent="-18288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4pPr>
            <a:lvl5pPr marL="914400" indent="-274320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3A4CDCA-5D55-41A9-818B-FEBEACA71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0693" y="1365105"/>
            <a:ext cx="4978400" cy="4714875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>
              <a:spcBef>
                <a:spcPts val="1200"/>
              </a:spcBef>
              <a:buNone/>
              <a:defRPr sz="2500" b="1">
                <a:solidFill>
                  <a:srgbClr val="334C8D"/>
                </a:solidFill>
                <a:latin typeface="Arial" pitchFamily="34" charset="0"/>
                <a:cs typeface="Arial" pitchFamily="34" charset="0"/>
              </a:defRPr>
            </a:lvl1pPr>
            <a:lvl2pPr marL="182880" indent="-182880">
              <a:spcBef>
                <a:spcPts val="300"/>
              </a:spcBef>
              <a:buFont typeface="Arial" panose="020B0604020202020204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 marL="548640" indent="-18288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3pPr>
            <a:lvl4pPr marL="731520" indent="-18288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4pPr>
            <a:lvl5pPr marL="914400" indent="-274320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3C2C3B28-E4A6-4A63-8468-9DC620F4C5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3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2F46005F-0BAA-4BD8-AF4B-E92BAA25E6A0}"/>
              </a:ext>
            </a:extLst>
          </p:cNvPr>
          <p:cNvSpPr/>
          <p:nvPr userDrawn="1"/>
        </p:nvSpPr>
        <p:spPr>
          <a:xfrm>
            <a:off x="0" y="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D582F-34BA-F448-B616-CC2F7B9378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277117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 sz="2500">
                <a:solidFill>
                  <a:srgbClr val="334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784" indent="-192024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Add bullets</a:t>
            </a:r>
          </a:p>
          <a:p>
            <a:pPr lvl="2"/>
            <a:r>
              <a:rPr lang="en-US" dirty="0"/>
              <a:t>Bullets</a:t>
            </a:r>
          </a:p>
          <a:p>
            <a:pPr lvl="2"/>
            <a:endParaRPr lang="en-US" dirty="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98A287D0-00B2-4D57-BBDD-88643F38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2" y="285221"/>
            <a:ext cx="9783172" cy="803513"/>
          </a:xfrm>
          <a:prstGeom prst="rect">
            <a:avLst/>
          </a:prstGeom>
        </p:spPr>
        <p:txBody>
          <a:bodyPr anchor="ctr" anchorCtr="0"/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5ABC0150-27FD-4E02-918F-9993883C06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0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10422574-DFA9-4825-BB2B-8904060103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9A8B914B-812A-4DCC-95BF-44E4E8868244}"/>
              </a:ext>
            </a:extLst>
          </p:cNvPr>
          <p:cNvSpPr/>
          <p:nvPr userDrawn="1"/>
        </p:nvSpPr>
        <p:spPr>
          <a:xfrm>
            <a:off x="0" y="-3556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572452-0D3D-44EB-91B0-75D8B876DFB9}"/>
              </a:ext>
            </a:extLst>
          </p:cNvPr>
          <p:cNvGrpSpPr/>
          <p:nvPr userDrawn="1"/>
        </p:nvGrpSpPr>
        <p:grpSpPr>
          <a:xfrm>
            <a:off x="1905000" y="1600200"/>
            <a:ext cx="7823200" cy="4603543"/>
            <a:chOff x="1752600" y="1828800"/>
            <a:chExt cx="5670617" cy="3689684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42503733-D36E-4A38-8163-7A3B69489B09}"/>
                </a:ext>
              </a:extLst>
            </p:cNvPr>
            <p:cNvSpPr/>
            <p:nvPr/>
          </p:nvSpPr>
          <p:spPr>
            <a:xfrm>
              <a:off x="4680017" y="3080084"/>
              <a:ext cx="2743200" cy="2438400"/>
            </a:xfrm>
            <a:prstGeom prst="wedgeEllipseCallout">
              <a:avLst>
                <a:gd name="adj1" fmla="val 41785"/>
                <a:gd name="adj2" fmla="val 63703"/>
              </a:avLst>
            </a:prstGeom>
            <a:solidFill>
              <a:srgbClr val="F89801"/>
            </a:solidFill>
            <a:ln w="38100">
              <a:solidFill>
                <a:srgbClr val="F8980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0" dirty="0">
                  <a:solidFill>
                    <a:srgbClr val="334C8D"/>
                  </a:solidFill>
                  <a:latin typeface="Kristen ITC" panose="03050502040202030202" pitchFamily="66" charset="0"/>
                </a:rPr>
                <a:t>?</a:t>
              </a:r>
            </a:p>
          </p:txBody>
        </p:sp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BEC56225-AF92-4143-9ED5-59BBD93F3B15}"/>
                </a:ext>
              </a:extLst>
            </p:cNvPr>
            <p:cNvSpPr/>
            <p:nvPr/>
          </p:nvSpPr>
          <p:spPr>
            <a:xfrm>
              <a:off x="1752600" y="1828800"/>
              <a:ext cx="3581400" cy="3537284"/>
            </a:xfrm>
            <a:prstGeom prst="wedgeEllipseCallout">
              <a:avLst>
                <a:gd name="adj1" fmla="val -32571"/>
                <a:gd name="adj2" fmla="val 59168"/>
              </a:avLst>
            </a:prstGeom>
            <a:solidFill>
              <a:srgbClr val="334C8D"/>
            </a:solidFill>
            <a:ln w="38100">
              <a:solidFill>
                <a:srgbClr val="334C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0" dirty="0">
                  <a:solidFill>
                    <a:srgbClr val="F89801"/>
                  </a:solidFill>
                  <a:latin typeface="Kristen ITC" panose="03050502040202030202" pitchFamily="66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C7A29BD-DCBD-4CC5-8838-476E7B0C3D9C}"/>
              </a:ext>
            </a:extLst>
          </p:cNvPr>
          <p:cNvSpPr txBox="1"/>
          <p:nvPr userDrawn="1"/>
        </p:nvSpPr>
        <p:spPr>
          <a:xfrm>
            <a:off x="304800" y="258197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9220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01EA9D57-2628-4690-9233-FF6C2412EE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9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537F99-0E06-774D-B300-39A1BE942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624" y="-501309"/>
            <a:ext cx="12377691" cy="4840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3353B-154E-6444-8247-9F7F64C71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153" y="-198216"/>
            <a:ext cx="1012444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responsibilities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2E866-DD0D-8642-A5A1-DEBE0A93A317}"/>
              </a:ext>
            </a:extLst>
          </p:cNvPr>
          <p:cNvSpPr txBox="1"/>
          <p:nvPr userDrawn="1"/>
        </p:nvSpPr>
        <p:spPr>
          <a:xfrm>
            <a:off x="245153" y="364465"/>
            <a:ext cx="64635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0" i="1" u="none" strike="noStrike" kern="1200" dirty="0">
                <a:solidFill>
                  <a:srgbClr val="364B8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costs vary and are not included in the tour fee:</a:t>
            </a:r>
            <a:endParaRPr lang="en-US" dirty="0">
              <a:solidFill>
                <a:srgbClr val="364B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079754C-8F3C-D142-ADD2-2A413AEAF24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0760" y="5048479"/>
            <a:ext cx="2376981" cy="98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0" algn="ctr">
              <a:lnSpc>
                <a:spcPct val="110000"/>
              </a:lnSpc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3356" indent="0" algn="ctr">
              <a:buNone/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Entry </a:t>
            </a:r>
            <a:br>
              <a:rPr lang="en-US" dirty="0"/>
            </a:br>
            <a:r>
              <a:rPr lang="en-US" dirty="0"/>
              <a:t>requirements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395C5A7-BD0E-1D4C-9163-095E9C88751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594763" y="5048478"/>
            <a:ext cx="2376981" cy="98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0" algn="ctr">
              <a:lnSpc>
                <a:spcPct val="110000"/>
              </a:lnSpc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3356" indent="0" algn="ctr">
              <a:buNone/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Getting to &amp; from the airport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EF9A23E-1163-294A-94F7-BFE30D14082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51839" y="5048477"/>
            <a:ext cx="2376981" cy="98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0" algn="ctr">
              <a:lnSpc>
                <a:spcPct val="110000"/>
              </a:lnSpc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3356" indent="0" algn="ctr">
              <a:buNone/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Tipping &amp; local currency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E078618-FE78-8042-B770-431D80DBE9F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347199" y="5048477"/>
            <a:ext cx="2175620" cy="98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0" algn="ctr">
              <a:lnSpc>
                <a:spcPct val="110000"/>
              </a:lnSpc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3356" indent="0" algn="ctr">
              <a:buNone/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Spending money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0AC6C6-3DC6-C64C-8F3A-BDD843138861}"/>
              </a:ext>
            </a:extLst>
          </p:cNvPr>
          <p:cNvSpPr txBox="1"/>
          <p:nvPr userDrawn="1"/>
        </p:nvSpPr>
        <p:spPr>
          <a:xfrm>
            <a:off x="279400" y="6385223"/>
            <a:ext cx="69443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u="none" strike="noStrike" kern="1200" dirty="0">
                <a:solidFill>
                  <a:srgbClr val="364B8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are all necessities each traveler will be responsible for during the tour — please plan accordingly for them.</a:t>
            </a:r>
            <a:endParaRPr lang="en-US" sz="750" dirty="0">
              <a:solidFill>
                <a:srgbClr val="364B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74B96-7542-BD42-BFF8-B5C51D815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9" t="2752" r="3562" b="3293"/>
          <a:stretch/>
        </p:blipFill>
        <p:spPr>
          <a:xfrm>
            <a:off x="9805597" y="3737147"/>
            <a:ext cx="1219200" cy="1215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37F7E0-DBE0-564C-8F28-6343AB66B1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509" y="3737148"/>
            <a:ext cx="1219200" cy="1215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F8507-BC62-A845-A707-DD1CC9DAE4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651" y="3737148"/>
            <a:ext cx="1219200" cy="1215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903B26-C21B-DE40-9387-096726D2FE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160" y="3737148"/>
            <a:ext cx="1219200" cy="12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text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\\explorica.com\share\Groups\Marketing\15.04.09 ERDI Presentation\flying_plane_graphic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2395200" cy="1095969"/>
          </a:xfrm>
          <a:prstGeom prst="rect">
            <a:avLst/>
          </a:prstGeom>
          <a:noFill/>
          <a:effectLst/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571286" y="20195"/>
            <a:ext cx="9783172" cy="803513"/>
          </a:xfrm>
          <a:prstGeom prst="rect">
            <a:avLst/>
          </a:prstGeom>
        </p:spPr>
        <p:txBody>
          <a:bodyPr anchor="ctr" anchorCtr="0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expE_Logo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13476" y="6461861"/>
            <a:ext cx="407277" cy="16545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0261600" y="6377024"/>
            <a:ext cx="1930400" cy="252377"/>
          </a:xfrm>
          <a:prstGeom prst="rect">
            <a:avLst/>
          </a:prstGeom>
          <a:solidFill>
            <a:srgbClr val="F99901"/>
          </a:solidFill>
        </p:spPr>
        <p:txBody>
          <a:bodyPr wrap="square" lIns="91440" tIns="18288" rIns="45720" bIns="18288" rtlCol="0" anchor="t" anchorCtr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explorica.com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" y="1188721"/>
            <a:ext cx="10464800" cy="4634865"/>
          </a:xfrm>
          <a:prstGeom prst="rect">
            <a:avLst/>
          </a:prstGeom>
        </p:spPr>
        <p:txBody>
          <a:bodyPr lIns="91440"/>
          <a:lstStyle>
            <a:lvl1pPr marL="0">
              <a:spcBef>
                <a:spcPts val="1200"/>
              </a:spcBef>
              <a:buNone/>
              <a:defRPr sz="2500" b="1">
                <a:solidFill>
                  <a:srgbClr val="26A5DF"/>
                </a:solidFill>
                <a:latin typeface="Arial" pitchFamily="34" charset="0"/>
                <a:cs typeface="Arial" pitchFamily="34" charset="0"/>
              </a:defRPr>
            </a:lvl1pPr>
            <a:lvl2pPr marL="182880" indent="-182880">
              <a:spcBef>
                <a:spcPts val="300"/>
              </a:spcBef>
              <a:defRPr sz="1800" baseline="0">
                <a:latin typeface="Arial" pitchFamily="34" charset="0"/>
                <a:cs typeface="Arial" pitchFamily="34" charset="0"/>
              </a:defRPr>
            </a:lvl2pPr>
            <a:lvl3pPr marL="548640" indent="-182880">
              <a:spcBef>
                <a:spcPts val="60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731520" indent="-182880">
              <a:spcBef>
                <a:spcPts val="60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14400" indent="-274320"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goes here and indents itself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543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1748E1F9-A59F-6A42-8F0F-AC2A899E5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778" r:id="rId3"/>
    <p:sldLayoutId id="2147483774" r:id="rId4"/>
    <p:sldLayoutId id="2147483781" r:id="rId5"/>
    <p:sldLayoutId id="2147483785" r:id="rId6"/>
    <p:sldLayoutId id="2147483787" r:id="rId7"/>
    <p:sldLayoutId id="2147483788" r:id="rId8"/>
    <p:sldLayoutId id="214748378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99901"/>
          </a:solidFill>
          <a:latin typeface="Georgia"/>
          <a:ea typeface="+mj-ea"/>
          <a:cs typeface="Georgia"/>
        </a:defRPr>
      </a:lvl1pPr>
    </p:titleStyle>
    <p:bodyStyle>
      <a:lvl1pPr marL="256032" indent="-164592" algn="l" defTabSz="457200" rtl="0" eaLnBrk="1" latinLnBrk="0" hangingPunct="1">
        <a:spcBef>
          <a:spcPts val="2400"/>
        </a:spcBef>
        <a:buClrTx/>
        <a:buSzPct val="115000"/>
        <a:buFont typeface="Verdana Bold"/>
        <a:buChar char="›"/>
        <a:defRPr sz="2200" b="1" i="0" kern="1200">
          <a:solidFill>
            <a:srgbClr val="26A5DF"/>
          </a:solidFill>
          <a:latin typeface="Verdana"/>
          <a:ea typeface="+mn-ea"/>
          <a:cs typeface="Verdana"/>
        </a:defRPr>
      </a:lvl1pPr>
      <a:lvl2pPr marL="557784" indent="-192024" algn="l" defTabSz="4572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Lucida Grande"/>
        <a:buChar char="›"/>
        <a:defRPr sz="2000" b="0" i="0" kern="1200">
          <a:solidFill>
            <a:schemeClr val="tx1"/>
          </a:solidFill>
          <a:latin typeface="Verdana"/>
          <a:ea typeface="+mn-ea"/>
          <a:cs typeface="Verdana"/>
        </a:defRPr>
      </a:lvl2pPr>
      <a:lvl3pPr marL="914400" indent="-210312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5000"/>
        <a:buFont typeface="Wingdings" charset="2"/>
        <a:buChar char="§"/>
        <a:defRPr sz="1800" b="0" i="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Lucida Grande"/>
        <a:buChar char="-"/>
        <a:defRPr sz="1800" b="0" i="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8ED939-15B9-4351-AD2D-D76E498C6917}"/>
              </a:ext>
            </a:extLst>
          </p:cNvPr>
          <p:cNvSpPr txBox="1"/>
          <p:nvPr/>
        </p:nvSpPr>
        <p:spPr>
          <a:xfrm>
            <a:off x="1524000" y="56388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89801"/>
                </a:solidFill>
              </a:rPr>
              <a:t>Switzerland the Mediterranean </a:t>
            </a:r>
            <a:endParaRPr lang="en-US" sz="3600" dirty="0">
              <a:solidFill>
                <a:srgbClr val="F8980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592B6-F289-4B58-9FF9-5A41BC2C77EE}"/>
              </a:ext>
            </a:extLst>
          </p:cNvPr>
          <p:cNvSpPr txBox="1"/>
          <p:nvPr/>
        </p:nvSpPr>
        <p:spPr>
          <a:xfrm>
            <a:off x="1540042" y="61722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Know Before You Go! </a:t>
            </a:r>
          </a:p>
        </p:txBody>
      </p:sp>
    </p:spTree>
    <p:extLst>
      <p:ext uri="{BB962C8B-B14F-4D97-AF65-F5344CB8AC3E}">
        <p14:creationId xmlns:p14="http://schemas.microsoft.com/office/powerpoint/2010/main" val="335875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UR/USD Price Forecast - Euro Continues to Go Straight Up In The Air">
            <a:extLst>
              <a:ext uri="{FF2B5EF4-FFF2-40B4-BE49-F238E27FC236}">
                <a16:creationId xmlns:a16="http://schemas.microsoft.com/office/drawing/2014/main" id="{1641CDC2-9E06-48C6-8D20-B7BF33A5F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"/>
          <a:stretch/>
        </p:blipFill>
        <p:spPr bwMode="auto">
          <a:xfrm>
            <a:off x="-10886" y="0"/>
            <a:ext cx="48147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5675A18-1DB7-FD4B-8050-4F2403175B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6024" y="313620"/>
            <a:ext cx="6347025" cy="1325563"/>
          </a:xfrm>
        </p:spPr>
        <p:txBody>
          <a:bodyPr/>
          <a:lstStyle/>
          <a:p>
            <a:r>
              <a:rPr lang="en-US" sz="4000" dirty="0">
                <a:solidFill>
                  <a:srgbClr val="F898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money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F24E7-B96A-4814-A908-8262CBD10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761" y="269133"/>
            <a:ext cx="1375376" cy="13684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0FC79-5F66-4B54-9B38-DADDFDFC75EC}"/>
              </a:ext>
            </a:extLst>
          </p:cNvPr>
          <p:cNvSpPr txBox="1"/>
          <p:nvPr/>
        </p:nvSpPr>
        <p:spPr>
          <a:xfrm>
            <a:off x="5067300" y="5399752"/>
            <a:ext cx="67676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4C8D"/>
                </a:solidFill>
              </a:rPr>
              <a:t>Spending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recommend that that each participant budget $30-$50 each day for souvenirs, free time transportation, and meals or drinks not included in the tour fee.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A3226-263D-444E-8ADC-AF3CD4C09072}"/>
              </a:ext>
            </a:extLst>
          </p:cNvPr>
          <p:cNvSpPr txBox="1"/>
          <p:nvPr/>
        </p:nvSpPr>
        <p:spPr>
          <a:xfrm>
            <a:off x="5631666" y="976401"/>
            <a:ext cx="63470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rgbClr val="364B8C"/>
                </a:solidFill>
              </a:rPr>
              <a:t>Recommended methods and estimated costs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4BA6415-6979-4356-8A69-77117483A314}"/>
              </a:ext>
            </a:extLst>
          </p:cNvPr>
          <p:cNvSpPr txBox="1">
            <a:spLocks/>
          </p:cNvSpPr>
          <p:nvPr/>
        </p:nvSpPr>
        <p:spPr>
          <a:xfrm>
            <a:off x="457200" y="2667000"/>
            <a:ext cx="4495800" cy="3461504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endParaRPr lang="en-US" sz="1600" i="1" dirty="0">
              <a:solidFill>
                <a:schemeClr val="tx1">
                  <a:tint val="75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4B8EF5-22B7-4446-A5F5-6E09BFB5D795}"/>
              </a:ext>
            </a:extLst>
          </p:cNvPr>
          <p:cNvSpPr txBox="1"/>
          <p:nvPr/>
        </p:nvSpPr>
        <p:spPr>
          <a:xfrm>
            <a:off x="5078187" y="1546709"/>
            <a:ext cx="676764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334C8D"/>
                </a:solidFill>
              </a:rPr>
              <a:t>Preparing money for your trip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Contact your bank before traveling.  </a:t>
            </a:r>
            <a:r>
              <a:rPr lang="en-US" dirty="0"/>
              <a:t>Let them know where &amp; when you will be traveling. Be sure to check with your bank and credit card issuer to see what fees, if any, will be charged for overseas transactions.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Withdraw cash only as you need it.  </a:t>
            </a:r>
            <a:r>
              <a:rPr lang="en-US" dirty="0"/>
              <a:t>Cash is widely accepted throughout the country. Have enough for the first day or two and then utilize available ATMs.  Also note that you will need a passport to exchange currency.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MasterCard and Visa </a:t>
            </a:r>
            <a:r>
              <a:rPr lang="en-US" dirty="0"/>
              <a:t>are the most widely accepted credit cards in Europe, followed by American Express. Most hotels and restaurants accept all of these, especially in tourist destination areas.  </a:t>
            </a:r>
            <a:endParaRPr lang="en-US" i="1" dirty="0"/>
          </a:p>
        </p:txBody>
      </p:sp>
      <p:pic>
        <p:nvPicPr>
          <p:cNvPr id="13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A17BB5A6-D1F7-4B8F-9F91-EB1FA7B6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DB19EC-0576-424B-8FA1-44F9B65DE3BC}"/>
              </a:ext>
            </a:extLst>
          </p:cNvPr>
          <p:cNvSpPr/>
          <p:nvPr/>
        </p:nvSpPr>
        <p:spPr>
          <a:xfrm>
            <a:off x="-16647" y="3733800"/>
            <a:ext cx="4055247" cy="2989766"/>
          </a:xfrm>
          <a:prstGeom prst="rect">
            <a:avLst/>
          </a:prstGeom>
          <a:solidFill>
            <a:srgbClr val="F89801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defRPr/>
            </a:pPr>
            <a:r>
              <a:rPr lang="en-US" b="1" dirty="0">
                <a:solidFill>
                  <a:srgbClr val="33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Did you know?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Euro was first introduced in 1999 but bank notes and coins weren’t introduced until 2002.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are 19 countries that accept the Euro but there are 27 countries in the European Union.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 coins are different from country to country but the bank note is universal.</a:t>
            </a:r>
          </a:p>
        </p:txBody>
      </p:sp>
    </p:spTree>
    <p:extLst>
      <p:ext uri="{BB962C8B-B14F-4D97-AF65-F5344CB8AC3E}">
        <p14:creationId xmlns:p14="http://schemas.microsoft.com/office/powerpoint/2010/main" val="398490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pack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1286" y="823708"/>
            <a:ext cx="10464800" cy="4634865"/>
          </a:xfrm>
        </p:spPr>
        <p:txBody>
          <a:bodyPr/>
          <a:lstStyle/>
          <a:p>
            <a:pPr lvl="0"/>
            <a:r>
              <a:rPr lang="en-US" dirty="0"/>
              <a:t>Pack a formal outfit</a:t>
            </a:r>
          </a:p>
          <a:p>
            <a:pPr lvl="1"/>
            <a:r>
              <a:rPr lang="en-US" dirty="0"/>
              <a:t>Many religious sites require a conservative dress code. Be sure to pack a light sweater and long pants or skirt. </a:t>
            </a:r>
            <a:r>
              <a:rPr lang="en-US" dirty="0" smtClean="0"/>
              <a:t>Often, one of the dinners has been a time to dress a little nicer. </a:t>
            </a:r>
            <a:endParaRPr lang="en-US" dirty="0"/>
          </a:p>
          <a:p>
            <a:pPr lvl="0"/>
            <a:r>
              <a:rPr lang="en-US" dirty="0"/>
              <a:t>Bring travel-sized toiletries</a:t>
            </a:r>
          </a:p>
          <a:p>
            <a:pPr lvl="1"/>
            <a:r>
              <a:rPr lang="en-US" dirty="0"/>
              <a:t>Bring your shampoo and other toiletries in smaller sizes to reduce </a:t>
            </a:r>
            <a:r>
              <a:rPr lang="en-US" dirty="0" smtClean="0"/>
              <a:t>space </a:t>
            </a:r>
            <a:r>
              <a:rPr lang="en-US" dirty="0"/>
              <a:t>and weight, in your luggage. Bring </a:t>
            </a:r>
            <a:r>
              <a:rPr lang="en-US" dirty="0" smtClean="0"/>
              <a:t>sunscreen.</a:t>
            </a:r>
            <a:endParaRPr lang="en-US" dirty="0"/>
          </a:p>
          <a:p>
            <a:pPr lvl="0"/>
            <a:r>
              <a:rPr lang="en-US" dirty="0"/>
              <a:t>Pack all important items in your carry-on</a:t>
            </a:r>
          </a:p>
          <a:p>
            <a:pPr lvl="1"/>
            <a:r>
              <a:rPr lang="en-US" dirty="0"/>
              <a:t>Pack your passport and travel documents, money</a:t>
            </a:r>
            <a:r>
              <a:rPr lang="en-US" dirty="0" smtClean="0"/>
              <a:t>, debit cards medications (</a:t>
            </a:r>
            <a:r>
              <a:rPr lang="en-US" b="1" dirty="0" smtClean="0"/>
              <a:t>IN ORIGINAL PACKAGING</a:t>
            </a:r>
            <a:r>
              <a:rPr lang="en-US" dirty="0" smtClean="0"/>
              <a:t>), </a:t>
            </a:r>
            <a:r>
              <a:rPr lang="en-US" dirty="0"/>
              <a:t>and a change of clothes in your </a:t>
            </a:r>
            <a:r>
              <a:rPr lang="en-US" dirty="0" smtClean="0"/>
              <a:t>carry-on, </a:t>
            </a:r>
            <a:r>
              <a:rPr lang="en-US" dirty="0"/>
              <a:t>just in case your checked luggage is misplaced. </a:t>
            </a:r>
          </a:p>
          <a:p>
            <a:pPr lvl="0"/>
            <a:r>
              <a:rPr lang="en-US" dirty="0" smtClean="0"/>
              <a:t>Other helpful packing ideas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Bring zip lock baggies, wipes, vacuum bags for dirty clothes, snacks, phone chargers, comfortable shoes, small first aide </a:t>
            </a:r>
            <a:r>
              <a:rPr lang="en-US" sz="1800" dirty="0" smtClean="0">
                <a:solidFill>
                  <a:schemeClr val="tx1"/>
                </a:solidFill>
              </a:rPr>
              <a:t>items, dryer sheets</a:t>
            </a:r>
            <a:endParaRPr lang="en-US" sz="1800" dirty="0">
              <a:solidFill>
                <a:schemeClr val="tx1"/>
              </a:solidFill>
            </a:endParaRPr>
          </a:p>
          <a:p>
            <a:pPr lvl="0"/>
            <a:r>
              <a:rPr lang="en-US" dirty="0" smtClean="0"/>
              <a:t>Make your luggage stand out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your Explorica luggage tag, and tie a brightly colored ribbon to the handle to make it easy to pick out at baggage claim.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15240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 smtClean="0"/>
              <a:t>Temperatures </a:t>
            </a:r>
            <a:r>
              <a:rPr lang="en-US" dirty="0"/>
              <a:t>in the summer vary from </a:t>
            </a:r>
            <a:r>
              <a:rPr lang="en-US" dirty="0" smtClean="0"/>
              <a:t>Mid-70’s to the lower 90s but </a:t>
            </a:r>
            <a:r>
              <a:rPr lang="en-US" dirty="0"/>
              <a:t>rain is common so always have a </a:t>
            </a:r>
            <a:r>
              <a:rPr lang="en-US" dirty="0" smtClean="0"/>
              <a:t>raincoat </a:t>
            </a:r>
            <a:r>
              <a:rPr lang="en-US" dirty="0"/>
              <a:t>and appropriate layers.</a:t>
            </a:r>
          </a:p>
        </p:txBody>
      </p:sp>
    </p:spTree>
    <p:extLst>
      <p:ext uri="{BB962C8B-B14F-4D97-AF65-F5344CB8AC3E}">
        <p14:creationId xmlns:p14="http://schemas.microsoft.com/office/powerpoint/2010/main" val="25267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783BB6FD-5F05-4045-BCC4-D738D04BDA39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371600"/>
            <a:ext cx="5181600" cy="5295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334C8D"/>
                </a:solidFill>
              </a:rPr>
              <a:t>Clothing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dirty="0"/>
              <a:t>Pack a variety of comfortable, casual clothing, with lightweight clothing for the </a:t>
            </a:r>
            <a:r>
              <a:rPr lang="en-US" sz="1400" dirty="0" smtClean="0"/>
              <a:t>summer. We will see some cooler temps in Switzerland. Italy, France and Spain will be warm. </a:t>
            </a:r>
            <a:endParaRPr lang="en-US" sz="1400" dirty="0"/>
          </a:p>
          <a:p>
            <a:pPr eaLnBrk="0" hangingPunct="0">
              <a:spcBef>
                <a:spcPct val="20000"/>
              </a:spcBef>
              <a:defRPr/>
            </a:pPr>
            <a:endParaRPr lang="en-US" sz="1400" dirty="0"/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334C8D"/>
                </a:solidFill>
              </a:rPr>
              <a:t>Other Odds &amp; Ends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Towel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First Aid supplies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Money belt for important documents/money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Camera &amp; phone chargers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Sunscreen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Insect Repellant 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Passport &amp; visa photocopies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ATM/Debit/Credit cards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400" dirty="0"/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334C8D"/>
                </a:solidFill>
              </a:rPr>
              <a:t>Helpful Packing Apps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Packr</a:t>
            </a:r>
            <a:endParaRPr lang="en-US" sz="1400" dirty="0"/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PackPoint</a:t>
            </a:r>
            <a:endParaRPr lang="en-US" sz="1400" dirty="0"/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Packing Pro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Travel List App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264459" y="1905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a typeface="+mj-ea"/>
              </a:rPr>
              <a:t>Packing</a:t>
            </a:r>
          </a:p>
        </p:txBody>
      </p:sp>
      <p:pic>
        <p:nvPicPr>
          <p:cNvPr id="10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EEA25C07-983A-4A11-BE63-0BD745A6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lated image">
            <a:extLst>
              <a:ext uri="{FF2B5EF4-FFF2-40B4-BE49-F238E27FC236}">
                <a16:creationId xmlns:a16="http://schemas.microsoft.com/office/drawing/2014/main" id="{5E8D9B8D-C14D-4FFC-AF41-6BDA6DA37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  <a14:imgEffect>
                      <a14:colorTemperature colorTemp="11500"/>
                    </a14:imgEffect>
                    <a14:imgEffect>
                      <a14:saturation sat="241000"/>
                    </a14:imgEffect>
                    <a14:imgEffect>
                      <a14:brightnessContrast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200" y="5105400"/>
            <a:ext cx="205791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5 สุดยอดสถานที่ท่องเที่ยวใน มอนติคาร์โล, โมนาโก Mona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89" y="1485900"/>
            <a:ext cx="668654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C6DA8F1D-23AA-487F-BD26-F89EFD752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636" y="914400"/>
            <a:ext cx="5948364" cy="5943600"/>
          </a:xfrm>
          <a:prstGeom prst="rect">
            <a:avLst/>
          </a:prstGeom>
        </p:spPr>
      </p:pic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8319F34C-580D-4643-A47C-844E62410C0D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42900" y="1524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a typeface="+mj-ea"/>
              </a:rPr>
              <a:t>Travel Tips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636" y="1309036"/>
            <a:ext cx="594836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334C8D"/>
                </a:solidFill>
              </a:rPr>
              <a:t>Health</a:t>
            </a:r>
            <a:r>
              <a:rPr lang="en-US" sz="1500" dirty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It’s a good idea to bring snacks along for long days on tour.  Be sure to avoid dehydration during heavy periods of heat or activity.  Drink lots of water!</a:t>
            </a:r>
          </a:p>
          <a:p>
            <a:endParaRPr lang="en-US" sz="1500" dirty="0"/>
          </a:p>
          <a:p>
            <a:r>
              <a:rPr lang="en-US" sz="1500" b="1" dirty="0">
                <a:solidFill>
                  <a:srgbClr val="334C8D"/>
                </a:solidFill>
              </a:rPr>
              <a:t>Clothing</a:t>
            </a:r>
            <a:r>
              <a:rPr lang="en-US" sz="1500" dirty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Dress comfortably with layers. If visiting a religious site, make sure knees and shoulders are covered.  Bring long sleeves for cooler evenings and plenty of comfortable, breathable clothes for hot days. You won’t want to carry a lot with you, so remember that items you can layer are key. </a:t>
            </a:r>
          </a:p>
          <a:p>
            <a:endParaRPr lang="en-US" sz="1500" dirty="0"/>
          </a:p>
          <a:p>
            <a:r>
              <a:rPr lang="en-US" sz="1500" b="1" dirty="0">
                <a:solidFill>
                  <a:srgbClr val="334C8D"/>
                </a:solidFill>
              </a:rPr>
              <a:t>Footwear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Bring comfortable shoes.  You will be walking a lot everyday!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r>
              <a:rPr lang="en-US" sz="1500" b="1" dirty="0">
                <a:solidFill>
                  <a:srgbClr val="334C8D"/>
                </a:solidFill>
              </a:rPr>
              <a:t>Electricity</a:t>
            </a:r>
            <a:r>
              <a:rPr lang="en-US" sz="15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Europe uses different voltages as the US.  US travelers will need a converter and an adaptor.</a:t>
            </a:r>
          </a:p>
          <a:p>
            <a:endParaRPr lang="en-US" sz="1500" dirty="0"/>
          </a:p>
          <a:p>
            <a:r>
              <a:rPr lang="en-US" sz="1500" b="1" dirty="0">
                <a:solidFill>
                  <a:srgbClr val="334C8D"/>
                </a:solidFill>
              </a:rPr>
              <a:t>Escape Your Comfort Zone</a:t>
            </a:r>
            <a:r>
              <a:rPr lang="en-US" sz="1500" dirty="0">
                <a:solidFill>
                  <a:srgbClr val="334C8D"/>
                </a:solidFill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Try local foods, immerse yourself in the culture, and meet the locals!  By putting yourself out there, you’ll be able to experience the exciting and adventurous culture of Europe!</a:t>
            </a:r>
          </a:p>
        </p:txBody>
      </p:sp>
      <p:pic>
        <p:nvPicPr>
          <p:cNvPr id="10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AC5971A1-EB0B-4D1E-9C00-0D073F9E1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tips on tour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Always use the buddy system</a:t>
            </a:r>
          </a:p>
          <a:p>
            <a:pPr lvl="1"/>
            <a:r>
              <a:rPr lang="en-US" dirty="0"/>
              <a:t>Be responsible for a friend and vice versa </a:t>
            </a:r>
          </a:p>
          <a:p>
            <a:r>
              <a:rPr lang="en-US" dirty="0"/>
              <a:t>Don’t approach strangers</a:t>
            </a:r>
          </a:p>
          <a:p>
            <a:r>
              <a:rPr lang="en-US" dirty="0"/>
              <a:t>Keep valuables out of sight</a:t>
            </a:r>
          </a:p>
          <a:p>
            <a:r>
              <a:rPr lang="en-US" dirty="0"/>
              <a:t>Be alert and aware of your </a:t>
            </a:r>
            <a:r>
              <a:rPr lang="en-US" dirty="0" smtClean="0"/>
              <a:t>surroundings</a:t>
            </a:r>
          </a:p>
          <a:p>
            <a:r>
              <a:rPr lang="en-US" dirty="0" smtClean="0"/>
              <a:t>Move quickly on and off public transportation</a:t>
            </a:r>
            <a:endParaRPr lang="en-US" dirty="0"/>
          </a:p>
          <a:p>
            <a:r>
              <a:rPr lang="en-US" dirty="0"/>
              <a:t>Ask me or our tour director questions if instructions are unclear</a:t>
            </a:r>
          </a:p>
          <a:p>
            <a:r>
              <a:rPr lang="en-US" dirty="0" smtClean="0"/>
              <a:t>Be </a:t>
            </a:r>
            <a:r>
              <a:rPr lang="en-US" dirty="0"/>
              <a:t>punctual </a:t>
            </a:r>
          </a:p>
          <a:p>
            <a:pPr lvl="1"/>
            <a:r>
              <a:rPr lang="en-US" dirty="0"/>
              <a:t>Make sure you follow instructions and meet at the set time and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9B148128-D5BD-45EC-A746-7C9D55ACA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857250"/>
            <a:ext cx="7010400" cy="60007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3813750"/>
            <a:ext cx="3124200" cy="0"/>
          </a:xfrm>
          <a:prstGeom prst="line">
            <a:avLst/>
          </a:prstGeom>
          <a:ln>
            <a:solidFill>
              <a:srgbClr val="F99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771" y="1870650"/>
            <a:ext cx="4953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34C8D"/>
                </a:solidFill>
              </a:rPr>
              <a:t>Cell Phone use</a:t>
            </a:r>
            <a:r>
              <a:rPr lang="en-US" sz="1400" b="1" dirty="0">
                <a:solidFill>
                  <a:schemeClr val="tx2"/>
                </a:solidFill>
              </a:rPr>
              <a:t/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dirty="0"/>
              <a:t>Remember to contact your service provider for information on international data plans.  </a:t>
            </a:r>
          </a:p>
          <a:p>
            <a:endParaRPr lang="en-US" sz="1400" b="1" dirty="0"/>
          </a:p>
          <a:p>
            <a:r>
              <a:rPr lang="en-US" sz="1400" b="1" dirty="0">
                <a:solidFill>
                  <a:schemeClr val="tx2"/>
                </a:solidFill>
              </a:rPr>
              <a:t>Internet access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dirty="0"/>
              <a:t>Wi-Fi will be available in most hotels, although connection may be slower than you are used to at home. 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dirty="0"/>
          </a:p>
          <a:p>
            <a:r>
              <a:rPr lang="en-US" sz="1400" b="1" dirty="0">
                <a:solidFill>
                  <a:srgbClr val="334C8D"/>
                </a:solidFill>
              </a:rPr>
              <a:t>Keep in touch with Explorica</a:t>
            </a:r>
          </a:p>
          <a:p>
            <a:endParaRPr lang="en-US" sz="1400" b="1" dirty="0"/>
          </a:p>
          <a:p>
            <a:r>
              <a:rPr lang="en-US" sz="1400" b="1" dirty="0"/>
              <a:t>Email 		  </a:t>
            </a:r>
            <a:r>
              <a:rPr lang="en-US" sz="1400" dirty="0"/>
              <a:t>info@explorica.com </a:t>
            </a:r>
          </a:p>
          <a:p>
            <a:r>
              <a:rPr lang="en-US" sz="1400" b="1" dirty="0"/>
              <a:t>Customer Care 	  </a:t>
            </a:r>
            <a:r>
              <a:rPr lang="en-US" sz="1400" dirty="0"/>
              <a:t>(888) 310-7121</a:t>
            </a:r>
          </a:p>
          <a:p>
            <a:r>
              <a:rPr lang="en-US" sz="1400" b="1" dirty="0"/>
              <a:t>On-Tour Support 	  </a:t>
            </a:r>
            <a:r>
              <a:rPr lang="en-US" sz="1400" dirty="0"/>
              <a:t>(703) 933-6143</a:t>
            </a:r>
          </a:p>
          <a:p>
            <a:r>
              <a:rPr lang="en-US" sz="1400" i="1" dirty="0"/>
              <a:t>*This line is ONLY to be used </a:t>
            </a:r>
            <a:r>
              <a:rPr lang="en-US" sz="1400" b="1" i="1" dirty="0"/>
              <a:t>while traveling </a:t>
            </a:r>
            <a:r>
              <a:rPr lang="en-US" sz="1400" i="1" dirty="0"/>
              <a:t>in the</a:t>
            </a:r>
          </a:p>
          <a:p>
            <a:r>
              <a:rPr lang="en-US" sz="1400" i="1" dirty="0"/>
              <a:t> event of a flight delay or an issue on tour.</a:t>
            </a:r>
            <a:r>
              <a:rPr lang="en-US" sz="1400" dirty="0"/>
              <a:t> </a:t>
            </a:r>
            <a:endParaRPr lang="en-US" sz="1400" b="1" dirty="0"/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98799586-30BB-4B25-81ED-CF35AAB60A5B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42900" y="1905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a typeface="+mj-ea"/>
              </a:rPr>
              <a:t>Staying in Touch</a:t>
            </a:r>
          </a:p>
        </p:txBody>
      </p:sp>
      <p:pic>
        <p:nvPicPr>
          <p:cNvPr id="15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FAA4B836-E56C-4F97-8BC9-585ABB08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Usage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Contact your cell phone service provider </a:t>
            </a:r>
          </a:p>
          <a:p>
            <a:pPr lvl="1"/>
            <a:r>
              <a:rPr lang="en-US" dirty="0"/>
              <a:t>Find out what international plans are offered before your trip and avoid international overage fees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Wi-Fi </a:t>
            </a:r>
            <a:r>
              <a:rPr lang="en-US" dirty="0" smtClean="0"/>
              <a:t>for all iPhone texts and Facetime</a:t>
            </a:r>
          </a:p>
          <a:p>
            <a:pPr lvl="1"/>
            <a:r>
              <a:rPr lang="en-US" dirty="0" smtClean="0"/>
              <a:t>Turn off Cellular Data to avoid roaming and international </a:t>
            </a:r>
            <a:r>
              <a:rPr lang="en-US" dirty="0" smtClean="0"/>
              <a:t>charges</a:t>
            </a:r>
          </a:p>
          <a:p>
            <a:pPr lvl="1"/>
            <a:r>
              <a:rPr lang="en-US" dirty="0" smtClean="0"/>
              <a:t>Use airplane mode to avoid charges</a:t>
            </a:r>
            <a:endParaRPr lang="en-US" dirty="0"/>
          </a:p>
          <a:p>
            <a:r>
              <a:rPr lang="en-US" dirty="0" smtClean="0"/>
              <a:t>Wi-Fi </a:t>
            </a:r>
            <a:r>
              <a:rPr lang="en-US" dirty="0" smtClean="0"/>
              <a:t>will be available at all hotels and many downtown areas.</a:t>
            </a:r>
            <a:endParaRPr lang="en-US" dirty="0"/>
          </a:p>
          <a:p>
            <a:r>
              <a:rPr lang="en-US" dirty="0"/>
              <a:t>Use calling apps such as Skype and WhatsApp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38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783BB6FD-5F05-4045-BCC4-D738D04BDA39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371600"/>
            <a:ext cx="6482862" cy="5295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334C8D"/>
                </a:solidFill>
              </a:rPr>
              <a:t>Population: 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Over 740 million people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334C8D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334C8D"/>
                </a:solidFill>
              </a:rPr>
              <a:t>Official Languages: 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There are 24 official languages in Europe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 will encounter French, German, Italian, and Spanish</a:t>
            </a:r>
            <a:endParaRPr lang="en-US" dirty="0"/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600" i="1" dirty="0"/>
          </a:p>
          <a:p>
            <a:pPr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334C8D"/>
                </a:solidFill>
              </a:rPr>
              <a:t>Fun Fact: 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Europe was named after Europa, in Greek mythology she was a Phoenician princess and one of Zeus’ lovers.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Portugal is the oldest country in Europe.  </a:t>
            </a:r>
            <a:r>
              <a:rPr lang="en-US" dirty="0" smtClean="0"/>
              <a:t>Its </a:t>
            </a:r>
            <a:r>
              <a:rPr lang="en-US" dirty="0"/>
              <a:t>borders were officially defined around 1139.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Europe contains the world’s largest and smallest countries: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/>
              <a:t>Russia is the largest with 6.6 million square miles.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/>
              <a:t>Vatican City is the smallest, located entirely within the city of Rome (.2 square miles).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264459" y="1905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a typeface="+mj-ea"/>
              </a:rPr>
              <a:t>Fast Facts</a:t>
            </a:r>
          </a:p>
        </p:txBody>
      </p:sp>
      <p:pic>
        <p:nvPicPr>
          <p:cNvPr id="13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38525B04-3B65-4898-BF0C-DD191A85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lake co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lake com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39" r="17742"/>
          <a:stretch/>
        </p:blipFill>
        <p:spPr>
          <a:xfrm>
            <a:off x="6482862" y="1571625"/>
            <a:ext cx="5709138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783BB6FD-5F05-4045-BCC4-D738D04BDA39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4459" y="1200150"/>
            <a:ext cx="10533175" cy="5295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334C8D"/>
                </a:solidFill>
              </a:rPr>
              <a:t>General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Europe is made up of many different countries, each with their own histories, traditions and culture.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Art, literature, music, architecture and film all have strong representations throughout Europe.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eaLnBrk="0" hangingPunct="0">
              <a:spcBef>
                <a:spcPct val="20000"/>
              </a:spcBef>
              <a:defRPr/>
            </a:pPr>
            <a:r>
              <a:rPr lang="en-US" sz="1500" b="1" dirty="0">
                <a:solidFill>
                  <a:schemeClr val="tx2"/>
                </a:solidFill>
              </a:rPr>
              <a:t>Check Out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Look at our itinerary ahead of time to get familiar with the locations and history</a:t>
            </a:r>
            <a:endParaRPr lang="en-US" sz="1500" dirty="0"/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264459" y="1905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a typeface="+mj-ea"/>
              </a:rPr>
              <a:t>Culture</a:t>
            </a:r>
          </a:p>
        </p:txBody>
      </p:sp>
      <p:pic>
        <p:nvPicPr>
          <p:cNvPr id="13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A9F69777-B90E-4EFA-85F4-F79BA234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on Monument Lucerne Switzerland - History of Lion Monu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895600"/>
            <a:ext cx="6667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3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783BB6FD-5F05-4045-BCC4-D738D04BDA39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485900"/>
            <a:ext cx="4419600" cy="51816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334C8D"/>
                </a:solidFill>
              </a:rPr>
              <a:t>Language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Europe if filled with many different languages.  Here are just a few ways to say “Hello!”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French</a:t>
            </a:r>
            <a:r>
              <a:rPr lang="en-US" dirty="0"/>
              <a:t> – “Bonjour”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Spanish</a:t>
            </a:r>
            <a:r>
              <a:rPr lang="en-US" dirty="0"/>
              <a:t> – “Hola”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German</a:t>
            </a:r>
            <a:r>
              <a:rPr lang="en-US" dirty="0" smtClean="0"/>
              <a:t> – </a:t>
            </a:r>
            <a:r>
              <a:rPr lang="en-US" dirty="0"/>
              <a:t>“Hallo</a:t>
            </a:r>
            <a:r>
              <a:rPr lang="en-US" dirty="0" smtClean="0"/>
              <a:t>”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Italian</a:t>
            </a:r>
            <a:r>
              <a:rPr lang="en-US" dirty="0"/>
              <a:t> – “Ciao</a:t>
            </a:r>
            <a:r>
              <a:rPr lang="en-US" dirty="0" smtClean="0"/>
              <a:t>”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eaLnBrk="0" hangingPunct="0">
              <a:spcBef>
                <a:spcPct val="20000"/>
              </a:spcBef>
              <a:defRPr/>
            </a:pPr>
            <a:endParaRPr lang="en-US" i="1" dirty="0"/>
          </a:p>
          <a:p>
            <a:pPr eaLnBrk="0" hangingPunct="0">
              <a:spcBef>
                <a:spcPct val="20000"/>
              </a:spcBef>
              <a:defRPr/>
            </a:pPr>
            <a:endParaRPr lang="en-US" b="1" dirty="0">
              <a:solidFill>
                <a:srgbClr val="334C8D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b="1" dirty="0">
              <a:solidFill>
                <a:srgbClr val="334C8D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264459" y="1905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a typeface="+mj-ea"/>
              </a:rPr>
              <a:t>Language</a:t>
            </a:r>
          </a:p>
        </p:txBody>
      </p:sp>
      <p:pic>
        <p:nvPicPr>
          <p:cNvPr id="10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EECAC977-4D0E-4D30-9C33-861F820F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agrada_Familia_Famous_Church_in_Barcelona_Spain_Country_Wallpaper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-20352" r="861" b="7958"/>
          <a:stretch/>
        </p:blipFill>
        <p:spPr bwMode="auto">
          <a:xfrm>
            <a:off x="4566356" y="190501"/>
            <a:ext cx="7471684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783BB6FD-5F05-4045-BCC4-D738D04BDA39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flowChartDocument">
            <a:avLst/>
          </a:prstGeom>
          <a:solidFill>
            <a:srgbClr val="F898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2539" y="1371600"/>
            <a:ext cx="5298141" cy="5295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dirty="0"/>
              <a:t>Europe covers many different climates ranging from Iceland which sits outside the arctic circle to Greece’s Mediterranean climate.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334C8D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334C8D"/>
                </a:solidFill>
              </a:rPr>
              <a:t>Summer Season 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Typically the most popular time to travel around Europe.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Tends to be warmer.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Precipitation is possible, but not typically a cornerstone of the season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600" dirty="0"/>
          </a:p>
          <a:p>
            <a:endParaRPr lang="en-US" sz="1600" dirty="0"/>
          </a:p>
          <a:p>
            <a:pPr eaLnBrk="0" hangingPunct="0">
              <a:spcBef>
                <a:spcPct val="20000"/>
              </a:spcBef>
              <a:defRPr/>
            </a:pPr>
            <a:endParaRPr lang="en-US" sz="1600" i="1" dirty="0"/>
          </a:p>
          <a:p>
            <a:pPr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334C8D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334C8D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264459" y="1905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a typeface="+mj-ea"/>
              </a:rPr>
              <a:t>Climate</a:t>
            </a:r>
          </a:p>
        </p:txBody>
      </p:sp>
      <p:pic>
        <p:nvPicPr>
          <p:cNvPr id="12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CE60B743-7ABD-4FD8-BBED-14FDDBD22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isiting Cinque Terre: Italy’s Beautiful Coastal Villages - AE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600200"/>
            <a:ext cx="665044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6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1CD4-03A0-5F4C-910B-580EB4B8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6937-426D-EC4B-AC50-BBF54B1AE85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0761" y="5048479"/>
            <a:ext cx="2247240" cy="988875"/>
          </a:xfrm>
        </p:spPr>
        <p:txBody>
          <a:bodyPr>
            <a:normAutofit/>
          </a:bodyPr>
          <a:lstStyle/>
          <a:p>
            <a:r>
              <a:rPr lang="en-US" sz="2000" dirty="0"/>
              <a:t>Entry</a:t>
            </a:r>
            <a:br>
              <a:rPr lang="en-US" sz="2000" dirty="0"/>
            </a:br>
            <a:r>
              <a:rPr lang="en-US" sz="2000" dirty="0"/>
              <a:t>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3059F-5B79-BF47-98D0-C18F751AD1B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Travel to and</a:t>
            </a:r>
            <a:br>
              <a:rPr lang="en-US" sz="2000" dirty="0"/>
            </a:br>
            <a:r>
              <a:rPr lang="en-US" sz="2000" dirty="0"/>
              <a:t>from the airport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07F16-B15A-EF44-B382-8E8942A6E2D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currency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 tipping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C194B-68CD-9E45-8904-653060BC9CD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363265" y="5048476"/>
            <a:ext cx="2027975" cy="1098209"/>
          </a:xfrm>
        </p:spPr>
        <p:txBody>
          <a:bodyPr>
            <a:noAutofit/>
          </a:bodyPr>
          <a:lstStyle/>
          <a:p>
            <a:r>
              <a:rPr lang="en-US" sz="2000" dirty="0"/>
              <a:t>Spending </a:t>
            </a:r>
            <a:br>
              <a:rPr lang="en-US" sz="2000" dirty="0"/>
            </a:br>
            <a:r>
              <a:rPr lang="en-US" sz="2000" dirty="0"/>
              <a:t>money</a:t>
            </a:r>
          </a:p>
        </p:txBody>
      </p:sp>
      <p:pic>
        <p:nvPicPr>
          <p:cNvPr id="7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566363F9-2914-4A0A-AD2E-E86346CF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1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ssport, Map, World, Trip, Tourism, Vacation, Travel">
            <a:extLst>
              <a:ext uri="{FF2B5EF4-FFF2-40B4-BE49-F238E27FC236}">
                <a16:creationId xmlns:a16="http://schemas.microsoft.com/office/drawing/2014/main" id="{95237CC0-3806-4936-A4CC-5D082CF79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9" y="0"/>
            <a:ext cx="47957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5675A18-1DB7-FD4B-8050-4F2403175B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6024" y="313620"/>
            <a:ext cx="6347025" cy="1325563"/>
          </a:xfrm>
        </p:spPr>
        <p:txBody>
          <a:bodyPr/>
          <a:lstStyle/>
          <a:p>
            <a:r>
              <a:rPr lang="en-US" sz="4000" dirty="0">
                <a:solidFill>
                  <a:srgbClr val="F898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Requirements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F24E7-B96A-4814-A908-8262CBD10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761" y="267583"/>
            <a:ext cx="1375377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0FC79-5F66-4B54-9B38-DADDFDFC75EC}"/>
              </a:ext>
            </a:extLst>
          </p:cNvPr>
          <p:cNvSpPr txBox="1"/>
          <p:nvPr/>
        </p:nvSpPr>
        <p:spPr>
          <a:xfrm>
            <a:off x="5105400" y="1920895"/>
            <a:ext cx="67676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4C8D"/>
                </a:solidFill>
              </a:rPr>
              <a:t>Passports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application process takes 6-8 weeks, so plan accordingly.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Important note:</a:t>
            </a:r>
            <a:r>
              <a:rPr lang="en-US" sz="1600" dirty="0"/>
              <a:t> </a:t>
            </a:r>
            <a:r>
              <a:rPr lang="en-US" sz="1600" i="1" dirty="0"/>
              <a:t>Passports must be valid for at least 6 months after our scheduled return date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334C8D"/>
                </a:solidFill>
              </a:rPr>
              <a:t>Visas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requirements vary for each nationality, we recommend all travelers verify the individual requirements for their nationality with the local consulate for all the countries to be visited, or </a:t>
            </a:r>
            <a:r>
              <a:rPr lang="en-US" dirty="0" err="1"/>
              <a:t>VisaCentral</a:t>
            </a:r>
            <a:r>
              <a:rPr lang="en-US" dirty="0"/>
              <a:t>, </a:t>
            </a:r>
            <a:r>
              <a:rPr lang="en-US" dirty="0" err="1"/>
              <a:t>Explorica’s</a:t>
            </a:r>
            <a:r>
              <a:rPr lang="en-US" dirty="0"/>
              <a:t> partner for travel visas.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A3226-263D-444E-8ADC-AF3CD4C09072}"/>
              </a:ext>
            </a:extLst>
          </p:cNvPr>
          <p:cNvSpPr txBox="1"/>
          <p:nvPr/>
        </p:nvSpPr>
        <p:spPr>
          <a:xfrm>
            <a:off x="5515138" y="976401"/>
            <a:ext cx="64635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0" i="1" u="none" strike="noStrike" kern="1200" dirty="0">
                <a:solidFill>
                  <a:srgbClr val="364B8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travelers are responsible for securing the necessary documentation for travel. These pieces of documentation may include a passport and visa.</a:t>
            </a:r>
          </a:p>
        </p:txBody>
      </p:sp>
      <p:pic>
        <p:nvPicPr>
          <p:cNvPr id="12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5639AE15-4F08-414F-BC16-7062EC95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9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5237CC0-3806-4936-A4CC-5D082CF79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4800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5675A18-1DB7-FD4B-8050-4F2403175B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6024" y="313620"/>
            <a:ext cx="6347025" cy="1325563"/>
          </a:xfrm>
        </p:spPr>
        <p:txBody>
          <a:bodyPr/>
          <a:lstStyle/>
          <a:p>
            <a:r>
              <a:rPr lang="en-US" sz="4000" dirty="0">
                <a:solidFill>
                  <a:srgbClr val="F898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to the airport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F24E7-B96A-4814-A908-8262CBD10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761" y="269133"/>
            <a:ext cx="1375377" cy="1368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A3226-263D-444E-8ADC-AF3CD4C09072}"/>
              </a:ext>
            </a:extLst>
          </p:cNvPr>
          <p:cNvSpPr txBox="1"/>
          <p:nvPr/>
        </p:nvSpPr>
        <p:spPr>
          <a:xfrm>
            <a:off x="5631666" y="976401"/>
            <a:ext cx="63470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rgbClr val="364B8C"/>
                </a:solidFill>
              </a:rPr>
              <a:t>Individuals are responsible for travel to and from the airport, for departure and arrival back home.</a:t>
            </a:r>
          </a:p>
        </p:txBody>
      </p:sp>
      <p:pic>
        <p:nvPicPr>
          <p:cNvPr id="8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97013F29-071D-40C4-B8E0-318753B2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E0FC79-5F66-4B54-9B38-DADDFDFC75EC}"/>
              </a:ext>
            </a:extLst>
          </p:cNvPr>
          <p:cNvSpPr txBox="1"/>
          <p:nvPr/>
        </p:nvSpPr>
        <p:spPr>
          <a:xfrm>
            <a:off x="5082822" y="1637758"/>
            <a:ext cx="696154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4C8D"/>
                </a:solidFill>
              </a:rPr>
              <a:t>When to get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Arrive at the </a:t>
            </a:r>
            <a:r>
              <a:rPr lang="en-US" dirty="0" smtClean="0"/>
              <a:t>Indianapolis airport at </a:t>
            </a:r>
            <a:r>
              <a:rPr lang="en-US" dirty="0" smtClean="0"/>
              <a:t>1:30 pm </a:t>
            </a:r>
            <a:r>
              <a:rPr lang="en-US" dirty="0" smtClean="0"/>
              <a:t>for a </a:t>
            </a:r>
            <a:r>
              <a:rPr lang="en-US" dirty="0" smtClean="0"/>
              <a:t>3:59 pm </a:t>
            </a:r>
            <a:r>
              <a:rPr lang="en-US" dirty="0" smtClean="0"/>
              <a:t>flight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dirty="0" smtClean="0"/>
              <a:t>will meet at the </a:t>
            </a:r>
            <a:r>
              <a:rPr lang="en-US" dirty="0" smtClean="0"/>
              <a:t>American </a:t>
            </a:r>
            <a:r>
              <a:rPr lang="en-US" dirty="0" smtClean="0"/>
              <a:t>counter inside the airport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be late!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334C8D"/>
                </a:solidFill>
              </a:rPr>
              <a:t>International flights</a:t>
            </a:r>
            <a:endParaRPr lang="en-US" sz="2000" b="1" dirty="0">
              <a:solidFill>
                <a:srgbClr val="334C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food is provided but bring snacks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Hoody or jackets are a good idea as flights usually are cold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Bring motion sickness medication</a:t>
            </a:r>
            <a:endParaRPr lang="en-US" dirty="0"/>
          </a:p>
          <a:p>
            <a:endParaRPr lang="en-US" sz="2000" dirty="0"/>
          </a:p>
          <a:p>
            <a:r>
              <a:rPr lang="en-US" sz="2000" b="1" dirty="0">
                <a:solidFill>
                  <a:srgbClr val="334C8D"/>
                </a:solidFill>
              </a:rPr>
              <a:t>On the way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you have a pickup arranged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Return flight arrives in Indy at </a:t>
            </a:r>
            <a:r>
              <a:rPr lang="en-US" dirty="0" smtClean="0"/>
              <a:t>6:39pm </a:t>
            </a:r>
            <a:r>
              <a:rPr lang="en-US" dirty="0" smtClean="0"/>
              <a:t>on June </a:t>
            </a:r>
            <a:r>
              <a:rPr lang="en-US" dirty="0" smtClean="0"/>
              <a:t>20th</a:t>
            </a:r>
            <a:endParaRPr lang="en-US" dirty="0"/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334C8D"/>
                </a:solidFill>
              </a:rPr>
              <a:t>Baggage</a:t>
            </a:r>
            <a:endParaRPr lang="en-US" sz="2000" b="1" dirty="0">
              <a:solidFill>
                <a:srgbClr val="334C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Checked bags need to be under 50 lbs.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Fees will apply for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Personal bag and carry-ons are permitted (pick ONE)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45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UR/USD Price Forecast - Euro Continues to Go Straight Up In The Air">
            <a:extLst>
              <a:ext uri="{FF2B5EF4-FFF2-40B4-BE49-F238E27FC236}">
                <a16:creationId xmlns:a16="http://schemas.microsoft.com/office/drawing/2014/main" id="{6EA7F5D3-5FA6-4E4C-B3CE-85D7F25A3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86" y="0"/>
            <a:ext cx="48147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5675A18-1DB7-FD4B-8050-4F2403175B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6024" y="313620"/>
            <a:ext cx="6347025" cy="1325563"/>
          </a:xfrm>
        </p:spPr>
        <p:txBody>
          <a:bodyPr/>
          <a:lstStyle/>
          <a:p>
            <a:r>
              <a:rPr lang="en-US" sz="4000" dirty="0">
                <a:solidFill>
                  <a:srgbClr val="F898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currency &amp; tipping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F24E7-B96A-4814-A908-8262CBD10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761" y="269133"/>
            <a:ext cx="1375376" cy="1368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0FC79-5F66-4B54-9B38-DADDFDFC75EC}"/>
              </a:ext>
            </a:extLst>
          </p:cNvPr>
          <p:cNvSpPr txBox="1"/>
          <p:nvPr/>
        </p:nvSpPr>
        <p:spPr>
          <a:xfrm>
            <a:off x="5105400" y="1750873"/>
            <a:ext cx="676764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4C8D"/>
                </a:solidFill>
              </a:rPr>
              <a:t>Many countries except the Euro, but please make sure you check the local currency for all of your destinations!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live exchange rates, check websites like </a:t>
            </a:r>
            <a:r>
              <a:rPr lang="en-US" b="1" dirty="0"/>
              <a:t>xe.com </a:t>
            </a:r>
            <a:r>
              <a:rPr lang="en-US" dirty="0"/>
              <a:t>or apps like </a:t>
            </a:r>
            <a:r>
              <a:rPr lang="en-US" b="1" dirty="0"/>
              <a:t>XE Currency.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A3226-263D-444E-8ADC-AF3CD4C09072}"/>
              </a:ext>
            </a:extLst>
          </p:cNvPr>
          <p:cNvSpPr txBox="1"/>
          <p:nvPr/>
        </p:nvSpPr>
        <p:spPr>
          <a:xfrm>
            <a:off x="5631666" y="976401"/>
            <a:ext cx="63470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rgbClr val="364B8C"/>
                </a:solidFill>
              </a:rPr>
              <a:t>Guidelines and expectations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4BA6415-6979-4356-8A69-77117483A314}"/>
              </a:ext>
            </a:extLst>
          </p:cNvPr>
          <p:cNvSpPr txBox="1">
            <a:spLocks/>
          </p:cNvSpPr>
          <p:nvPr/>
        </p:nvSpPr>
        <p:spPr>
          <a:xfrm>
            <a:off x="457200" y="2667000"/>
            <a:ext cx="4495800" cy="3461504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endParaRPr lang="en-US" sz="1600" i="1" dirty="0">
              <a:solidFill>
                <a:schemeClr val="tx1">
                  <a:tint val="75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4B8EF5-22B7-4446-A5F5-6E09BFB5D795}"/>
              </a:ext>
            </a:extLst>
          </p:cNvPr>
          <p:cNvSpPr txBox="1"/>
          <p:nvPr/>
        </p:nvSpPr>
        <p:spPr>
          <a:xfrm>
            <a:off x="5105399" y="3276600"/>
            <a:ext cx="676764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rgbClr val="334C8D"/>
                </a:solidFill>
              </a:rPr>
              <a:t>Currency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Switzerland: Swiss Franc 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Italy, France, and Spain: Euro</a:t>
            </a:r>
            <a:endParaRPr lang="en-US" sz="2000" b="1" dirty="0">
              <a:solidFill>
                <a:srgbClr val="334C8D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rgbClr val="334C8D"/>
                </a:solidFill>
              </a:rPr>
              <a:t>Tipping </a:t>
            </a:r>
            <a:r>
              <a:rPr lang="en-US" sz="2000" b="1" dirty="0">
                <a:solidFill>
                  <a:srgbClr val="334C8D"/>
                </a:solidFill>
              </a:rPr>
              <a:t>Rates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 have </a:t>
            </a:r>
            <a:r>
              <a:rPr lang="en-US" dirty="0" smtClean="0"/>
              <a:t>pre-paid our </a:t>
            </a:r>
            <a:r>
              <a:rPr lang="en-US" dirty="0"/>
              <a:t>tipping. </a:t>
            </a:r>
            <a:r>
              <a:rPr lang="en-US" dirty="0" smtClean="0"/>
              <a:t>I will pay any additional tips </a:t>
            </a:r>
            <a:endParaRPr lang="en-US" b="1" dirty="0"/>
          </a:p>
          <a:p>
            <a:pPr fontAlgn="t"/>
            <a:endParaRPr lang="en-US" i="1" dirty="0"/>
          </a:p>
        </p:txBody>
      </p:sp>
      <p:pic>
        <p:nvPicPr>
          <p:cNvPr id="23" name="Picture 4" descr="Download Explorica - Explorica Logo PNG Image with No Background ...">
            <a:extLst>
              <a:ext uri="{FF2B5EF4-FFF2-40B4-BE49-F238E27FC236}">
                <a16:creationId xmlns:a16="http://schemas.microsoft.com/office/drawing/2014/main" id="{0C35D0A9-E486-43B7-AD39-42D60E98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634" y="6400800"/>
            <a:ext cx="604730" cy="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6688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ic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11677</TotalTime>
  <Words>1506</Words>
  <Application>Microsoft Office PowerPoint</Application>
  <PresentationFormat>Widescreen</PresentationFormat>
  <Paragraphs>185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Book Antiqua</vt:lpstr>
      <vt:lpstr>Calibri</vt:lpstr>
      <vt:lpstr>Georgia</vt:lpstr>
      <vt:lpstr>Kristen ITC</vt:lpstr>
      <vt:lpstr>Lucida Grande</vt:lpstr>
      <vt:lpstr>Verdana</vt:lpstr>
      <vt:lpstr>Verdana Bold</vt:lpstr>
      <vt:lpstr>Wingdings</vt:lpstr>
      <vt:lpstr>Explorica_template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responsibilities</vt:lpstr>
      <vt:lpstr>Entry Requirements</vt:lpstr>
      <vt:lpstr>Getting to the airport</vt:lpstr>
      <vt:lpstr>Local currency &amp; tipping</vt:lpstr>
      <vt:lpstr>Spending money</vt:lpstr>
      <vt:lpstr>What to pack</vt:lpstr>
      <vt:lpstr>PowerPoint Presentation</vt:lpstr>
      <vt:lpstr>PowerPoint Presentation</vt:lpstr>
      <vt:lpstr>Safety tips on tour </vt:lpstr>
      <vt:lpstr>PowerPoint Presentation</vt:lpstr>
      <vt:lpstr>Cell Phone Usage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Finn</dc:creator>
  <cp:lastModifiedBy>Brandon Pennington</cp:lastModifiedBy>
  <cp:revision>660</cp:revision>
  <cp:lastPrinted>2012-09-10T19:09:57Z</cp:lastPrinted>
  <dcterms:created xsi:type="dcterms:W3CDTF">2017-07-24T15:09:35Z</dcterms:created>
  <dcterms:modified xsi:type="dcterms:W3CDTF">2024-04-29T14:46:38Z</dcterms:modified>
</cp:coreProperties>
</file>